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2"/>
  </p:notesMasterIdLst>
  <p:sldIdLst>
    <p:sldId id="256" r:id="rId2"/>
    <p:sldId id="257" r:id="rId3"/>
    <p:sldId id="258" r:id="rId4"/>
    <p:sldId id="310" r:id="rId5"/>
    <p:sldId id="309" r:id="rId6"/>
    <p:sldId id="308" r:id="rId7"/>
    <p:sldId id="296" r:id="rId8"/>
    <p:sldId id="311" r:id="rId9"/>
    <p:sldId id="299" r:id="rId10"/>
    <p:sldId id="297" r:id="rId11"/>
    <p:sldId id="261" r:id="rId12"/>
    <p:sldId id="315" r:id="rId13"/>
    <p:sldId id="298" r:id="rId14"/>
    <p:sldId id="302" r:id="rId15"/>
    <p:sldId id="263" r:id="rId16"/>
    <p:sldId id="264" r:id="rId17"/>
    <p:sldId id="305" r:id="rId18"/>
    <p:sldId id="304" r:id="rId19"/>
    <p:sldId id="266" r:id="rId20"/>
    <p:sldId id="316" r:id="rId21"/>
    <p:sldId id="267" r:id="rId22"/>
    <p:sldId id="268" r:id="rId23"/>
    <p:sldId id="303" r:id="rId24"/>
    <p:sldId id="269" r:id="rId25"/>
    <p:sldId id="270" r:id="rId26"/>
    <p:sldId id="271" r:id="rId27"/>
    <p:sldId id="272" r:id="rId28"/>
    <p:sldId id="273" r:id="rId29"/>
    <p:sldId id="274" r:id="rId30"/>
    <p:sldId id="275" r:id="rId31"/>
    <p:sldId id="276" r:id="rId32"/>
    <p:sldId id="278" r:id="rId33"/>
    <p:sldId id="279" r:id="rId34"/>
    <p:sldId id="280" r:id="rId35"/>
    <p:sldId id="281" r:id="rId36"/>
    <p:sldId id="312" r:id="rId37"/>
    <p:sldId id="282" r:id="rId38"/>
    <p:sldId id="283" r:id="rId39"/>
    <p:sldId id="284" r:id="rId40"/>
    <p:sldId id="313" r:id="rId41"/>
    <p:sldId id="285" r:id="rId42"/>
    <p:sldId id="286" r:id="rId43"/>
    <p:sldId id="314" r:id="rId44"/>
    <p:sldId id="287" r:id="rId45"/>
    <p:sldId id="288" r:id="rId46"/>
    <p:sldId id="289" r:id="rId47"/>
    <p:sldId id="292" r:id="rId48"/>
    <p:sldId id="307" r:id="rId49"/>
    <p:sldId id="295" r:id="rId50"/>
    <p:sldId id="301" r:id="rId5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40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E98497-2BBF-4DBF-A02B-C62AA042ABDA}" type="doc">
      <dgm:prSet loTypeId="urn:microsoft.com/office/officeart/2005/8/layout/hierarchy1" loCatId="hierarchy" qsTypeId="urn:microsoft.com/office/officeart/2005/8/quickstyle/3d4" qsCatId="3D" csTypeId="urn:microsoft.com/office/officeart/2005/8/colors/accent3_3" csCatId="accent3" phldr="1"/>
      <dgm:spPr/>
      <dgm:t>
        <a:bodyPr/>
        <a:lstStyle/>
        <a:p>
          <a:endParaRPr lang="uk-UA"/>
        </a:p>
      </dgm:t>
    </dgm:pt>
    <dgm:pt modelId="{C74E27B6-1529-40E4-9EB5-200F7588E415}">
      <dgm:prSet phldrT="[Текст]"/>
      <dgm:spPr/>
      <dgm:t>
        <a:bodyPr/>
        <a:lstStyle/>
        <a:p>
          <a:r>
            <a:rPr lang="en-US" b="1" dirty="0" smtClean="0"/>
            <a:t>Voting Scheme</a:t>
          </a:r>
          <a:endParaRPr lang="uk-UA" b="1" dirty="0"/>
        </a:p>
      </dgm:t>
    </dgm:pt>
    <dgm:pt modelId="{0F9DC709-DD94-4BF1-AADD-B29D8E131357}" type="parTrans" cxnId="{3FCDC1B6-1A26-4504-B947-D7A59347BC18}">
      <dgm:prSet/>
      <dgm:spPr/>
      <dgm:t>
        <a:bodyPr/>
        <a:lstStyle/>
        <a:p>
          <a:endParaRPr lang="uk-UA"/>
        </a:p>
      </dgm:t>
    </dgm:pt>
    <dgm:pt modelId="{EE7E02D4-8903-4F05-81E7-7A4AC34C21F3}" type="sibTrans" cxnId="{3FCDC1B6-1A26-4504-B947-D7A59347BC18}">
      <dgm:prSet/>
      <dgm:spPr/>
      <dgm:t>
        <a:bodyPr/>
        <a:lstStyle/>
        <a:p>
          <a:endParaRPr lang="uk-UA"/>
        </a:p>
      </dgm:t>
    </dgm:pt>
    <dgm:pt modelId="{CA7F87D1-D74D-488C-9C91-7D9731BC62FA}">
      <dgm:prSet phldrT="[Текст]"/>
      <dgm:spPr/>
      <dgm:t>
        <a:bodyPr/>
        <a:lstStyle/>
        <a:p>
          <a:r>
            <a:rPr lang="en-US" dirty="0" smtClean="0"/>
            <a:t>Easily computable </a:t>
          </a:r>
          <a:endParaRPr lang="uk-UA" dirty="0"/>
        </a:p>
      </dgm:t>
    </dgm:pt>
    <dgm:pt modelId="{F42339AD-A09A-4EFF-B004-A63D497EF202}" type="parTrans" cxnId="{AFE6A9E6-C648-47B9-B3F5-171EDD193AF5}">
      <dgm:prSet/>
      <dgm:spPr/>
      <dgm:t>
        <a:bodyPr/>
        <a:lstStyle/>
        <a:p>
          <a:endParaRPr lang="uk-UA"/>
        </a:p>
      </dgm:t>
    </dgm:pt>
    <dgm:pt modelId="{9FF328FC-9E36-4674-A16C-04E8F348CBFA}" type="sibTrans" cxnId="{AFE6A9E6-C648-47B9-B3F5-171EDD193AF5}">
      <dgm:prSet/>
      <dgm:spPr/>
      <dgm:t>
        <a:bodyPr/>
        <a:lstStyle/>
        <a:p>
          <a:endParaRPr lang="uk-UA"/>
        </a:p>
      </dgm:t>
    </dgm:pt>
    <dgm:pt modelId="{9FA77B4E-9D23-410D-AB0C-3B48774E8DFF}">
      <dgm:prSet phldrT="[Текст]"/>
      <dgm:spPr/>
      <dgm:t>
        <a:bodyPr/>
        <a:lstStyle/>
        <a:p>
          <a:r>
            <a:rPr lang="en-US" dirty="0" smtClean="0"/>
            <a:t>Resistant to manipulation</a:t>
          </a:r>
          <a:endParaRPr lang="uk-UA" dirty="0"/>
        </a:p>
      </dgm:t>
    </dgm:pt>
    <dgm:pt modelId="{9B1D4AFE-B61C-428C-9A7A-FE5AE1F27743}" type="parTrans" cxnId="{9C7C9F54-C857-43A1-A1A9-6C6BE031994B}">
      <dgm:prSet/>
      <dgm:spPr/>
      <dgm:t>
        <a:bodyPr/>
        <a:lstStyle/>
        <a:p>
          <a:endParaRPr lang="uk-UA"/>
        </a:p>
      </dgm:t>
    </dgm:pt>
    <dgm:pt modelId="{9A5C0C15-724D-4A8A-93E9-A909A6409E47}" type="sibTrans" cxnId="{9C7C9F54-C857-43A1-A1A9-6C6BE031994B}">
      <dgm:prSet/>
      <dgm:spPr/>
      <dgm:t>
        <a:bodyPr/>
        <a:lstStyle/>
        <a:p>
          <a:endParaRPr lang="uk-UA"/>
        </a:p>
      </dgm:t>
    </dgm:pt>
    <dgm:pt modelId="{EBCA9782-D645-4562-9F26-7A6AC7D179F3}" type="pres">
      <dgm:prSet presAssocID="{DCE98497-2BBF-4DBF-A02B-C62AA042ABD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048F0E02-C968-43DE-83A9-CD3192FD79B3}" type="pres">
      <dgm:prSet presAssocID="{C74E27B6-1529-40E4-9EB5-200F7588E415}" presName="hierRoot1" presStyleCnt="0"/>
      <dgm:spPr/>
    </dgm:pt>
    <dgm:pt modelId="{004909B7-9E82-4B11-B954-1180BC35E6FB}" type="pres">
      <dgm:prSet presAssocID="{C74E27B6-1529-40E4-9EB5-200F7588E415}" presName="composite" presStyleCnt="0"/>
      <dgm:spPr/>
    </dgm:pt>
    <dgm:pt modelId="{536B1572-77B0-4294-B708-380FA3BDF1B2}" type="pres">
      <dgm:prSet presAssocID="{C74E27B6-1529-40E4-9EB5-200F7588E415}" presName="background" presStyleLbl="node0" presStyleIdx="0" presStyleCnt="1"/>
      <dgm:spPr/>
    </dgm:pt>
    <dgm:pt modelId="{2CEC4B0B-0342-44D3-B68F-4BA2DE8545FE}" type="pres">
      <dgm:prSet presAssocID="{C74E27B6-1529-40E4-9EB5-200F7588E415}" presName="text" presStyleLbl="fgAcc0" presStyleIdx="0" presStyleCnt="1" custLinFactNeighborX="-3787" custLinFactNeighborY="-67845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65FE723A-D316-4D53-BA10-FB251B4DC404}" type="pres">
      <dgm:prSet presAssocID="{C74E27B6-1529-40E4-9EB5-200F7588E415}" presName="hierChild2" presStyleCnt="0"/>
      <dgm:spPr/>
    </dgm:pt>
    <dgm:pt modelId="{350D82EC-4797-4FA0-990E-D6CC57D7653A}" type="pres">
      <dgm:prSet presAssocID="{F42339AD-A09A-4EFF-B004-A63D497EF202}" presName="Name10" presStyleLbl="parChTrans1D2" presStyleIdx="0" presStyleCnt="2"/>
      <dgm:spPr/>
      <dgm:t>
        <a:bodyPr/>
        <a:lstStyle/>
        <a:p>
          <a:endParaRPr lang="uk-UA"/>
        </a:p>
      </dgm:t>
    </dgm:pt>
    <dgm:pt modelId="{67084EB3-BBC4-48E7-94F0-8437A2360D40}" type="pres">
      <dgm:prSet presAssocID="{CA7F87D1-D74D-488C-9C91-7D9731BC62FA}" presName="hierRoot2" presStyleCnt="0"/>
      <dgm:spPr/>
    </dgm:pt>
    <dgm:pt modelId="{4A1B0CD3-9429-4061-807E-23E9A5E52674}" type="pres">
      <dgm:prSet presAssocID="{CA7F87D1-D74D-488C-9C91-7D9731BC62FA}" presName="composite2" presStyleCnt="0"/>
      <dgm:spPr/>
    </dgm:pt>
    <dgm:pt modelId="{91DA925C-A8D5-44D5-A39C-879562F4DBD7}" type="pres">
      <dgm:prSet presAssocID="{CA7F87D1-D74D-488C-9C91-7D9731BC62FA}" presName="background2" presStyleLbl="node2" presStyleIdx="0" presStyleCnt="2"/>
      <dgm:spPr/>
    </dgm:pt>
    <dgm:pt modelId="{C8FDF6B8-7CFD-49DA-A909-5AE6FB49770A}" type="pres">
      <dgm:prSet presAssocID="{CA7F87D1-D74D-488C-9C91-7D9731BC62FA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4ADDB65E-B240-45C3-B3AC-ED13C5C2EC6A}" type="pres">
      <dgm:prSet presAssocID="{CA7F87D1-D74D-488C-9C91-7D9731BC62FA}" presName="hierChild3" presStyleCnt="0"/>
      <dgm:spPr/>
    </dgm:pt>
    <dgm:pt modelId="{6B69016F-5444-40E0-B9CB-7A6A8AD6055B}" type="pres">
      <dgm:prSet presAssocID="{9B1D4AFE-B61C-428C-9A7A-FE5AE1F27743}" presName="Name10" presStyleLbl="parChTrans1D2" presStyleIdx="1" presStyleCnt="2"/>
      <dgm:spPr/>
      <dgm:t>
        <a:bodyPr/>
        <a:lstStyle/>
        <a:p>
          <a:endParaRPr lang="uk-UA"/>
        </a:p>
      </dgm:t>
    </dgm:pt>
    <dgm:pt modelId="{9B9E04BB-1F97-497D-ABD2-BF2DC08B2687}" type="pres">
      <dgm:prSet presAssocID="{9FA77B4E-9D23-410D-AB0C-3B48774E8DFF}" presName="hierRoot2" presStyleCnt="0"/>
      <dgm:spPr/>
    </dgm:pt>
    <dgm:pt modelId="{3F02B12A-0A49-41EC-9992-C53CF798B41F}" type="pres">
      <dgm:prSet presAssocID="{9FA77B4E-9D23-410D-AB0C-3B48774E8DFF}" presName="composite2" presStyleCnt="0"/>
      <dgm:spPr/>
    </dgm:pt>
    <dgm:pt modelId="{E2D917C6-71A2-4AE1-BA72-2C2B1DF99A13}" type="pres">
      <dgm:prSet presAssocID="{9FA77B4E-9D23-410D-AB0C-3B48774E8DFF}" presName="background2" presStyleLbl="node2" presStyleIdx="1" presStyleCnt="2"/>
      <dgm:spPr/>
    </dgm:pt>
    <dgm:pt modelId="{04A8CDB6-21FC-4058-8B1B-3859ED959A53}" type="pres">
      <dgm:prSet presAssocID="{9FA77B4E-9D23-410D-AB0C-3B48774E8DFF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1A19B57E-AEC5-4424-A2A5-31BDA37E0B09}" type="pres">
      <dgm:prSet presAssocID="{9FA77B4E-9D23-410D-AB0C-3B48774E8DFF}" presName="hierChild3" presStyleCnt="0"/>
      <dgm:spPr/>
    </dgm:pt>
  </dgm:ptLst>
  <dgm:cxnLst>
    <dgm:cxn modelId="{0AAE7931-23F7-4581-B12D-7E1E9FBC1BFD}" type="presOf" srcId="{F42339AD-A09A-4EFF-B004-A63D497EF202}" destId="{350D82EC-4797-4FA0-990E-D6CC57D7653A}" srcOrd="0" destOrd="0" presId="urn:microsoft.com/office/officeart/2005/8/layout/hierarchy1"/>
    <dgm:cxn modelId="{3FCDC1B6-1A26-4504-B947-D7A59347BC18}" srcId="{DCE98497-2BBF-4DBF-A02B-C62AA042ABDA}" destId="{C74E27B6-1529-40E4-9EB5-200F7588E415}" srcOrd="0" destOrd="0" parTransId="{0F9DC709-DD94-4BF1-AADD-B29D8E131357}" sibTransId="{EE7E02D4-8903-4F05-81E7-7A4AC34C21F3}"/>
    <dgm:cxn modelId="{AFE6A9E6-C648-47B9-B3F5-171EDD193AF5}" srcId="{C74E27B6-1529-40E4-9EB5-200F7588E415}" destId="{CA7F87D1-D74D-488C-9C91-7D9731BC62FA}" srcOrd="0" destOrd="0" parTransId="{F42339AD-A09A-4EFF-B004-A63D497EF202}" sibTransId="{9FF328FC-9E36-4674-A16C-04E8F348CBFA}"/>
    <dgm:cxn modelId="{9C7C9F54-C857-43A1-A1A9-6C6BE031994B}" srcId="{C74E27B6-1529-40E4-9EB5-200F7588E415}" destId="{9FA77B4E-9D23-410D-AB0C-3B48774E8DFF}" srcOrd="1" destOrd="0" parTransId="{9B1D4AFE-B61C-428C-9A7A-FE5AE1F27743}" sibTransId="{9A5C0C15-724D-4A8A-93E9-A909A6409E47}"/>
    <dgm:cxn modelId="{E06883D9-11DF-4507-8AA6-66B52A97DA1E}" type="presOf" srcId="{C74E27B6-1529-40E4-9EB5-200F7588E415}" destId="{2CEC4B0B-0342-44D3-B68F-4BA2DE8545FE}" srcOrd="0" destOrd="0" presId="urn:microsoft.com/office/officeart/2005/8/layout/hierarchy1"/>
    <dgm:cxn modelId="{B18402CC-24EA-4179-829B-EDB49AD6C5B5}" type="presOf" srcId="{DCE98497-2BBF-4DBF-A02B-C62AA042ABDA}" destId="{EBCA9782-D645-4562-9F26-7A6AC7D179F3}" srcOrd="0" destOrd="0" presId="urn:microsoft.com/office/officeart/2005/8/layout/hierarchy1"/>
    <dgm:cxn modelId="{38B4C6E5-DE81-49EE-85EE-692CE0AF75CF}" type="presOf" srcId="{9B1D4AFE-B61C-428C-9A7A-FE5AE1F27743}" destId="{6B69016F-5444-40E0-B9CB-7A6A8AD6055B}" srcOrd="0" destOrd="0" presId="urn:microsoft.com/office/officeart/2005/8/layout/hierarchy1"/>
    <dgm:cxn modelId="{69642A1E-712E-4C3B-BBD7-89A49181ACEE}" type="presOf" srcId="{CA7F87D1-D74D-488C-9C91-7D9731BC62FA}" destId="{C8FDF6B8-7CFD-49DA-A909-5AE6FB49770A}" srcOrd="0" destOrd="0" presId="urn:microsoft.com/office/officeart/2005/8/layout/hierarchy1"/>
    <dgm:cxn modelId="{80ADAD9F-EFA7-4748-A2E8-46A900AB541E}" type="presOf" srcId="{9FA77B4E-9D23-410D-AB0C-3B48774E8DFF}" destId="{04A8CDB6-21FC-4058-8B1B-3859ED959A53}" srcOrd="0" destOrd="0" presId="urn:microsoft.com/office/officeart/2005/8/layout/hierarchy1"/>
    <dgm:cxn modelId="{C0B73BC9-7E06-4A8E-9A57-0283D95779BF}" type="presParOf" srcId="{EBCA9782-D645-4562-9F26-7A6AC7D179F3}" destId="{048F0E02-C968-43DE-83A9-CD3192FD79B3}" srcOrd="0" destOrd="0" presId="urn:microsoft.com/office/officeart/2005/8/layout/hierarchy1"/>
    <dgm:cxn modelId="{32A32C0D-F179-4A28-953A-3DB85D1598F1}" type="presParOf" srcId="{048F0E02-C968-43DE-83A9-CD3192FD79B3}" destId="{004909B7-9E82-4B11-B954-1180BC35E6FB}" srcOrd="0" destOrd="0" presId="urn:microsoft.com/office/officeart/2005/8/layout/hierarchy1"/>
    <dgm:cxn modelId="{2C6464FF-018E-4AEB-B6F8-45545A7EBD0C}" type="presParOf" srcId="{004909B7-9E82-4B11-B954-1180BC35E6FB}" destId="{536B1572-77B0-4294-B708-380FA3BDF1B2}" srcOrd="0" destOrd="0" presId="urn:microsoft.com/office/officeart/2005/8/layout/hierarchy1"/>
    <dgm:cxn modelId="{43E3BA09-86B2-41A3-9330-5FB6C7450A70}" type="presParOf" srcId="{004909B7-9E82-4B11-B954-1180BC35E6FB}" destId="{2CEC4B0B-0342-44D3-B68F-4BA2DE8545FE}" srcOrd="1" destOrd="0" presId="urn:microsoft.com/office/officeart/2005/8/layout/hierarchy1"/>
    <dgm:cxn modelId="{A3BB3A09-4B3C-474D-9A25-41BFBAE96A90}" type="presParOf" srcId="{048F0E02-C968-43DE-83A9-CD3192FD79B3}" destId="{65FE723A-D316-4D53-BA10-FB251B4DC404}" srcOrd="1" destOrd="0" presId="urn:microsoft.com/office/officeart/2005/8/layout/hierarchy1"/>
    <dgm:cxn modelId="{CFFCE67F-6020-4575-A8B7-036D1098A0D0}" type="presParOf" srcId="{65FE723A-D316-4D53-BA10-FB251B4DC404}" destId="{350D82EC-4797-4FA0-990E-D6CC57D7653A}" srcOrd="0" destOrd="0" presId="urn:microsoft.com/office/officeart/2005/8/layout/hierarchy1"/>
    <dgm:cxn modelId="{0EC4DD48-4684-4C56-A4D5-9AEA23CB4755}" type="presParOf" srcId="{65FE723A-D316-4D53-BA10-FB251B4DC404}" destId="{67084EB3-BBC4-48E7-94F0-8437A2360D40}" srcOrd="1" destOrd="0" presId="urn:microsoft.com/office/officeart/2005/8/layout/hierarchy1"/>
    <dgm:cxn modelId="{7BA1821C-E67B-4946-ADB3-4C5E67CF446E}" type="presParOf" srcId="{67084EB3-BBC4-48E7-94F0-8437A2360D40}" destId="{4A1B0CD3-9429-4061-807E-23E9A5E52674}" srcOrd="0" destOrd="0" presId="urn:microsoft.com/office/officeart/2005/8/layout/hierarchy1"/>
    <dgm:cxn modelId="{FB9B9D95-D12C-444E-8EDC-6637484F587D}" type="presParOf" srcId="{4A1B0CD3-9429-4061-807E-23E9A5E52674}" destId="{91DA925C-A8D5-44D5-A39C-879562F4DBD7}" srcOrd="0" destOrd="0" presId="urn:microsoft.com/office/officeart/2005/8/layout/hierarchy1"/>
    <dgm:cxn modelId="{BF806DD9-F699-48E9-ADB0-C8992A0ABBD2}" type="presParOf" srcId="{4A1B0CD3-9429-4061-807E-23E9A5E52674}" destId="{C8FDF6B8-7CFD-49DA-A909-5AE6FB49770A}" srcOrd="1" destOrd="0" presId="urn:microsoft.com/office/officeart/2005/8/layout/hierarchy1"/>
    <dgm:cxn modelId="{9E11DF8F-3927-4DAE-A100-D143C2CEDA52}" type="presParOf" srcId="{67084EB3-BBC4-48E7-94F0-8437A2360D40}" destId="{4ADDB65E-B240-45C3-B3AC-ED13C5C2EC6A}" srcOrd="1" destOrd="0" presId="urn:microsoft.com/office/officeart/2005/8/layout/hierarchy1"/>
    <dgm:cxn modelId="{12481AD4-E041-4A7D-BF80-BDA196D25C4C}" type="presParOf" srcId="{65FE723A-D316-4D53-BA10-FB251B4DC404}" destId="{6B69016F-5444-40E0-B9CB-7A6A8AD6055B}" srcOrd="2" destOrd="0" presId="urn:microsoft.com/office/officeart/2005/8/layout/hierarchy1"/>
    <dgm:cxn modelId="{C41C0242-B5AF-446E-8504-227A8A3A82C4}" type="presParOf" srcId="{65FE723A-D316-4D53-BA10-FB251B4DC404}" destId="{9B9E04BB-1F97-497D-ABD2-BF2DC08B2687}" srcOrd="3" destOrd="0" presId="urn:microsoft.com/office/officeart/2005/8/layout/hierarchy1"/>
    <dgm:cxn modelId="{944571D7-4E61-4591-8EA9-5EE3B816657D}" type="presParOf" srcId="{9B9E04BB-1F97-497D-ABD2-BF2DC08B2687}" destId="{3F02B12A-0A49-41EC-9992-C53CF798B41F}" srcOrd="0" destOrd="0" presId="urn:microsoft.com/office/officeart/2005/8/layout/hierarchy1"/>
    <dgm:cxn modelId="{D8EE552D-11F1-4484-9ED3-A56AF975FB9A}" type="presParOf" srcId="{3F02B12A-0A49-41EC-9992-C53CF798B41F}" destId="{E2D917C6-71A2-4AE1-BA72-2C2B1DF99A13}" srcOrd="0" destOrd="0" presId="urn:microsoft.com/office/officeart/2005/8/layout/hierarchy1"/>
    <dgm:cxn modelId="{064C0797-A7BF-4CB2-B770-34863B5A66A4}" type="presParOf" srcId="{3F02B12A-0A49-41EC-9992-C53CF798B41F}" destId="{04A8CDB6-21FC-4058-8B1B-3859ED959A53}" srcOrd="1" destOrd="0" presId="urn:microsoft.com/office/officeart/2005/8/layout/hierarchy1"/>
    <dgm:cxn modelId="{FC190ABA-EE9B-4F8E-8812-C4C393EDD872}" type="presParOf" srcId="{9B9E04BB-1F97-497D-ABD2-BF2DC08B2687}" destId="{1A19B57E-AEC5-4424-A2A5-31BDA37E0B0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69016F-5444-40E0-B9CB-7A6A8AD6055B}">
      <dsp:nvSpPr>
        <dsp:cNvPr id="0" name=""/>
        <dsp:cNvSpPr/>
      </dsp:nvSpPr>
      <dsp:spPr>
        <a:xfrm>
          <a:off x="3250355" y="1371601"/>
          <a:ext cx="1681278" cy="10286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8638"/>
              </a:lnTo>
              <a:lnTo>
                <a:pt x="1681278" y="788638"/>
              </a:lnTo>
              <a:lnTo>
                <a:pt x="1681278" y="1028632"/>
              </a:lnTo>
            </a:path>
          </a:pathLst>
        </a:custGeom>
        <a:noFill/>
        <a:ln w="254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0D82EC-4797-4FA0-990E-D6CC57D7653A}">
      <dsp:nvSpPr>
        <dsp:cNvPr id="0" name=""/>
        <dsp:cNvSpPr/>
      </dsp:nvSpPr>
      <dsp:spPr>
        <a:xfrm>
          <a:off x="1765292" y="1371601"/>
          <a:ext cx="1485062" cy="1028632"/>
        </a:xfrm>
        <a:custGeom>
          <a:avLst/>
          <a:gdLst/>
          <a:ahLst/>
          <a:cxnLst/>
          <a:rect l="0" t="0" r="0" b="0"/>
          <a:pathLst>
            <a:path>
              <a:moveTo>
                <a:pt x="1485062" y="0"/>
              </a:moveTo>
              <a:lnTo>
                <a:pt x="1485062" y="788638"/>
              </a:lnTo>
              <a:lnTo>
                <a:pt x="0" y="788638"/>
              </a:lnTo>
              <a:lnTo>
                <a:pt x="0" y="1028632"/>
              </a:lnTo>
            </a:path>
          </a:pathLst>
        </a:custGeom>
        <a:noFill/>
        <a:ln w="254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6B1572-77B0-4294-B708-380FA3BDF1B2}">
      <dsp:nvSpPr>
        <dsp:cNvPr id="0" name=""/>
        <dsp:cNvSpPr/>
      </dsp:nvSpPr>
      <dsp:spPr>
        <a:xfrm>
          <a:off x="1955034" y="-273456"/>
          <a:ext cx="2590642" cy="1645057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EC4B0B-0342-44D3-B68F-4BA2DE8545FE}">
      <dsp:nvSpPr>
        <dsp:cNvPr id="0" name=""/>
        <dsp:cNvSpPr/>
      </dsp:nvSpPr>
      <dsp:spPr>
        <a:xfrm>
          <a:off x="2242883" y="0"/>
          <a:ext cx="2590642" cy="1645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Voting Scheme</a:t>
          </a:r>
          <a:endParaRPr lang="uk-UA" sz="3200" b="1" kern="1200" dirty="0"/>
        </a:p>
      </dsp:txBody>
      <dsp:txXfrm>
        <a:off x="2242883" y="0"/>
        <a:ext cx="2590642" cy="1645057"/>
      </dsp:txXfrm>
    </dsp:sp>
    <dsp:sp modelId="{91DA925C-A8D5-44D5-A39C-879562F4DBD7}">
      <dsp:nvSpPr>
        <dsp:cNvPr id="0" name=""/>
        <dsp:cNvSpPr/>
      </dsp:nvSpPr>
      <dsp:spPr>
        <a:xfrm>
          <a:off x="469971" y="2400234"/>
          <a:ext cx="2590642" cy="1645057"/>
        </a:xfrm>
        <a:prstGeom prst="roundRect">
          <a:avLst>
            <a:gd name="adj" fmla="val 10000"/>
          </a:avLst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FDF6B8-7CFD-49DA-A909-5AE6FB49770A}">
      <dsp:nvSpPr>
        <dsp:cNvPr id="0" name=""/>
        <dsp:cNvSpPr/>
      </dsp:nvSpPr>
      <dsp:spPr>
        <a:xfrm>
          <a:off x="757820" y="2673690"/>
          <a:ext cx="2590642" cy="1645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Easily computable </a:t>
          </a:r>
          <a:endParaRPr lang="uk-UA" sz="3200" kern="1200" dirty="0"/>
        </a:p>
      </dsp:txBody>
      <dsp:txXfrm>
        <a:off x="757820" y="2673690"/>
        <a:ext cx="2590642" cy="1645057"/>
      </dsp:txXfrm>
    </dsp:sp>
    <dsp:sp modelId="{E2D917C6-71A2-4AE1-BA72-2C2B1DF99A13}">
      <dsp:nvSpPr>
        <dsp:cNvPr id="0" name=""/>
        <dsp:cNvSpPr/>
      </dsp:nvSpPr>
      <dsp:spPr>
        <a:xfrm>
          <a:off x="3636312" y="2400234"/>
          <a:ext cx="2590642" cy="1645057"/>
        </a:xfrm>
        <a:prstGeom prst="roundRect">
          <a:avLst>
            <a:gd name="adj" fmla="val 10000"/>
          </a:avLst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A8CDB6-21FC-4058-8B1B-3859ED959A53}">
      <dsp:nvSpPr>
        <dsp:cNvPr id="0" name=""/>
        <dsp:cNvSpPr/>
      </dsp:nvSpPr>
      <dsp:spPr>
        <a:xfrm>
          <a:off x="3924161" y="2673690"/>
          <a:ext cx="2590642" cy="1645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Resistant to manipulation</a:t>
          </a:r>
          <a:endParaRPr lang="uk-UA" sz="3200" kern="1200" dirty="0"/>
        </a:p>
      </dsp:txBody>
      <dsp:txXfrm>
        <a:off x="3924161" y="2673690"/>
        <a:ext cx="2590642" cy="16450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6CF776-BD64-4921-A16E-D1CE5AF6A793}" type="datetimeFigureOut">
              <a:rPr lang="uk-UA" smtClean="0"/>
              <a:pPr/>
              <a:t>03.12.2012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A83D9-0DCC-4FDA-A8C0-ED5DF629A68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3318-DF8C-4D9E-841C-01E0D2D443B2}" type="datetime1">
              <a:rPr lang="uk-UA" smtClean="0"/>
              <a:pPr/>
              <a:t>03.12.2012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7AFF-0EFA-4FA4-89C6-3D49DC0E1491}" type="datetime1">
              <a:rPr lang="uk-UA" smtClean="0"/>
              <a:pPr/>
              <a:t>03.12.2012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C4B43-8EE9-4E25-BFA1-4FCFEE504E53}" type="datetime1">
              <a:rPr lang="uk-UA" smtClean="0"/>
              <a:pPr/>
              <a:t>03.12.2012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4BD0-DF68-40DE-B61E-D6BEB8FA20F7}" type="datetime1">
              <a:rPr lang="uk-UA" smtClean="0"/>
              <a:pPr/>
              <a:t>03.12.2012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A049-3019-4A8D-A2B3-E17E4B59E7DA}" type="datetime1">
              <a:rPr lang="uk-UA" smtClean="0"/>
              <a:pPr/>
              <a:t>03.12.2012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347B-947D-4FE8-9B2C-73C7649F6899}" type="datetime1">
              <a:rPr lang="uk-UA" smtClean="0"/>
              <a:pPr/>
              <a:t>03.12.2012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D009A-A135-4CE5-904D-BBC7E36BB825}" type="datetime1">
              <a:rPr lang="uk-UA" smtClean="0"/>
              <a:pPr/>
              <a:t>03.12.2012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C04A-7EB7-4075-A83C-55C645F63F8C}" type="datetime1">
              <a:rPr lang="uk-UA" smtClean="0"/>
              <a:pPr/>
              <a:t>03.12.2012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36B9E-7E48-437A-85BF-EAF8806A6D6D}" type="datetime1">
              <a:rPr lang="uk-UA" smtClean="0"/>
              <a:pPr/>
              <a:t>03.12.2012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E6C6-BAFE-4077-A2A8-C9FA4C58A0A8}" type="datetime1">
              <a:rPr lang="uk-UA" smtClean="0"/>
              <a:pPr/>
              <a:t>03.12.2012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F4713-E381-4ADD-831C-2A6D5B8B3F64}" type="datetime1">
              <a:rPr lang="uk-UA" smtClean="0"/>
              <a:pPr/>
              <a:t>03.12.2012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20000"/>
                <a:lumOff val="80000"/>
                <a:alpha val="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654E0-0A55-49C6-A824-DC8FCAFC17EF}" type="datetime1">
              <a:rPr lang="uk-UA" smtClean="0"/>
              <a:pPr/>
              <a:t>03.12.2012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29883-696A-4252-BC57-AA9864D58E29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zinchenko@mpi-inf.mpg.d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ntom-xp.com/ru_54__Chess_-_strategic_board_game_for_two_players.html" TargetMode="External"/><Relationship Id="rId2" Type="http://schemas.openxmlformats.org/officeDocument/2006/relationships/hyperlink" Target="http://thestar.blogs.com/davidolive/2011/04/a-vote-for-jack-is-a-vote-for-jack-period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sychologos.ru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0376" y="1916832"/>
            <a:ext cx="8083624" cy="1472184"/>
          </a:xfrm>
        </p:spPr>
        <p:txBody>
          <a:bodyPr/>
          <a:lstStyle/>
          <a:p>
            <a:pPr algn="ctr"/>
            <a:r>
              <a:rPr lang="en-US" b="1" dirty="0" smtClean="0"/>
              <a:t>The Computational Difficulty of Manipulating an Election</a:t>
            </a:r>
            <a:endParaRPr lang="uk-UA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4149080"/>
            <a:ext cx="7406640" cy="1752600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Tetiana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Zinchenko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hlinkClick r:id="rId2"/>
              </a:rPr>
              <a:t>zinchenko@mpi-inf.mpg.de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05/12/2012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1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Computational Complexity</a:t>
            </a:r>
          </a:p>
          <a:p>
            <a:r>
              <a:rPr lang="en-US" dirty="0" smtClean="0"/>
              <a:t>Many voting schemes are easy to manipulate (Greedy-Manipulation)</a:t>
            </a:r>
          </a:p>
          <a:p>
            <a:r>
              <a:rPr lang="en-US" dirty="0" smtClean="0"/>
              <a:t>Computationally resistant to manipulation scheme</a:t>
            </a:r>
          </a:p>
          <a:p>
            <a:r>
              <a:rPr lang="en-US" dirty="0" smtClean="0"/>
              <a:t>Conclusions</a:t>
            </a:r>
          </a:p>
          <a:p>
            <a:pPr>
              <a:buNone/>
            </a:pP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10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Many voting schemes are easy to manipulate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268760"/>
            <a:ext cx="7962088" cy="525658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Problem:</a:t>
            </a:r>
          </a:p>
          <a:p>
            <a:pPr>
              <a:buNone/>
            </a:pPr>
            <a:r>
              <a:rPr lang="en-US" sz="2400" dirty="0" smtClean="0"/>
              <a:t>Set of candidates C                                   Manipulator</a:t>
            </a:r>
          </a:p>
          <a:p>
            <a:pPr>
              <a:buNone/>
            </a:pPr>
            <a:r>
              <a:rPr lang="en-US" sz="2400" dirty="0" smtClean="0"/>
              <a:t>(with distinguished </a:t>
            </a:r>
            <a:r>
              <a:rPr lang="en-US" sz="2400" b="1" dirty="0" smtClean="0"/>
              <a:t>c</a:t>
            </a:r>
            <a:r>
              <a:rPr lang="en-US" sz="2400" dirty="0" smtClean="0"/>
              <a:t>)                         (Knows all preferences)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11</a:t>
            </a:fld>
            <a:endParaRPr lang="uk-UA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8" name="Рисунок 7" descr="Снимок.JPG"/>
          <p:cNvPicPr>
            <a:picLocks noChangeAspect="1"/>
          </p:cNvPicPr>
          <p:nvPr/>
        </p:nvPicPr>
        <p:blipFill>
          <a:blip r:embed="rId2" cstate="print"/>
          <a:srcRect r="76391" b="67500"/>
          <a:stretch>
            <a:fillRect/>
          </a:stretch>
        </p:blipFill>
        <p:spPr>
          <a:xfrm>
            <a:off x="1043608" y="2924944"/>
            <a:ext cx="3220897" cy="1800200"/>
          </a:xfrm>
          <a:prstGeom prst="rect">
            <a:avLst/>
          </a:prstGeom>
        </p:spPr>
      </p:pic>
      <p:pic>
        <p:nvPicPr>
          <p:cNvPr id="9" name="Рисунок 8" descr="Снимок1.jpg"/>
          <p:cNvPicPr>
            <a:picLocks noChangeAspect="1"/>
          </p:cNvPicPr>
          <p:nvPr/>
        </p:nvPicPr>
        <p:blipFill>
          <a:blip r:embed="rId3" cstate="print"/>
          <a:srcRect b="9484"/>
          <a:stretch>
            <a:fillRect/>
          </a:stretch>
        </p:blipFill>
        <p:spPr>
          <a:xfrm>
            <a:off x="6804248" y="2852936"/>
            <a:ext cx="1008112" cy="1872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Many voting schemes are easy to manipulate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Q:  If  Manipulator knows preference order P which make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r>
              <a:rPr lang="en-US" dirty="0" smtClean="0"/>
              <a:t> a winner?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 A: If yes  - the scheme </a:t>
            </a:r>
            <a:r>
              <a:rPr lang="en-US" b="1" dirty="0" smtClean="0"/>
              <a:t>can be manipulated!</a:t>
            </a:r>
          </a:p>
          <a:p>
            <a:pPr>
              <a:lnSpc>
                <a:spcPct val="150000"/>
              </a:lnSpc>
              <a:buNone/>
            </a:pPr>
            <a:endParaRPr lang="en-US" b="1" dirty="0" smtClean="0"/>
          </a:p>
          <a:p>
            <a:pPr>
              <a:lnSpc>
                <a:spcPct val="150000"/>
              </a:lnSpc>
              <a:buNone/>
            </a:pPr>
            <a:endParaRPr lang="en-US" b="1" dirty="0" smtClean="0"/>
          </a:p>
          <a:p>
            <a:pPr>
              <a:lnSpc>
                <a:spcPct val="150000"/>
              </a:lnSpc>
            </a:pP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12</a:t>
            </a:fld>
            <a:endParaRPr lang="uk-UA"/>
          </a:p>
        </p:txBody>
      </p:sp>
      <p:pic>
        <p:nvPicPr>
          <p:cNvPr id="5" name="Рисунок 4" descr="Question-mar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4149080"/>
            <a:ext cx="2239888" cy="23577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Greedy-Manipulation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268760"/>
            <a:ext cx="8178112" cy="497964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Input                                                    Output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+                                                              or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13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1988840"/>
            <a:ext cx="3240360" cy="32403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Greedy-Manipulation</a:t>
            </a:r>
            <a:endParaRPr lang="uk-UA" sz="3200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467544" y="1988840"/>
            <a:ext cx="2664296" cy="136815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Preferences of all voters</a:t>
            </a:r>
            <a:endParaRPr lang="uk-UA" sz="2400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539552" y="3429000"/>
            <a:ext cx="2664296" cy="144016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Distinguished candidate </a:t>
            </a:r>
            <a:r>
              <a:rPr lang="en-US" sz="2400" b="1" dirty="0" smtClean="0"/>
              <a:t>c</a:t>
            </a:r>
            <a:endParaRPr lang="uk-UA" sz="2400" b="1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6479704" y="1844824"/>
            <a:ext cx="2664296" cy="136815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</a:t>
            </a:r>
            <a:r>
              <a:rPr lang="en-US" sz="2400" dirty="0" smtClean="0"/>
              <a:t> is a winner </a:t>
            </a:r>
            <a:endParaRPr lang="uk-UA" sz="2400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6479704" y="3573016"/>
            <a:ext cx="2664296" cy="136815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</a:t>
            </a:r>
            <a:r>
              <a:rPr lang="en-US" sz="2400" dirty="0" smtClean="0"/>
              <a:t> can’t be a winner</a:t>
            </a: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8034096" cy="85010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Greedy-Manipulation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052736"/>
            <a:ext cx="8250120" cy="5195664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14</a:t>
            </a:fld>
            <a:endParaRPr lang="uk-UA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2195736" y="1268760"/>
            <a:ext cx="4680520" cy="1224136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Place </a:t>
            </a:r>
            <a:r>
              <a:rPr lang="en-US" sz="2400" b="1" dirty="0" smtClean="0">
                <a:solidFill>
                  <a:schemeClr val="tx1"/>
                </a:solidFill>
              </a:rPr>
              <a:t>c</a:t>
            </a:r>
            <a:r>
              <a:rPr lang="en-US" sz="2400" dirty="0" smtClean="0"/>
              <a:t> at the top of preference order</a:t>
            </a:r>
            <a:endParaRPr lang="uk-UA" sz="2400" dirty="0"/>
          </a:p>
        </p:txBody>
      </p:sp>
      <p:sp>
        <p:nvSpPr>
          <p:cNvPr id="12" name="Блок-схема: решение 11"/>
          <p:cNvSpPr/>
          <p:nvPr/>
        </p:nvSpPr>
        <p:spPr>
          <a:xfrm>
            <a:off x="1043608" y="2924944"/>
            <a:ext cx="6984776" cy="2520280"/>
          </a:xfrm>
          <a:prstGeom prst="flowChartDecisi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Place any candidate on next lower position without preventing </a:t>
            </a:r>
            <a:r>
              <a:rPr lang="en-US" sz="2400" b="1" dirty="0" smtClean="0"/>
              <a:t>c</a:t>
            </a:r>
            <a:r>
              <a:rPr lang="en-US" sz="2400" dirty="0" smtClean="0"/>
              <a:t> from winning</a:t>
            </a:r>
            <a:endParaRPr lang="uk-UA" sz="2400" dirty="0"/>
          </a:p>
        </p:txBody>
      </p:sp>
      <p:sp>
        <p:nvSpPr>
          <p:cNvPr id="13" name="Блок-схема: данные 12"/>
          <p:cNvSpPr/>
          <p:nvPr/>
        </p:nvSpPr>
        <p:spPr>
          <a:xfrm>
            <a:off x="2051720" y="5661248"/>
            <a:ext cx="4968552" cy="936104"/>
          </a:xfrm>
          <a:prstGeom prst="flowChartInputOutp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</a:t>
            </a:r>
            <a:r>
              <a:rPr lang="en-US" sz="2400" dirty="0" smtClean="0"/>
              <a:t> is a winner or no such preference order exists </a:t>
            </a:r>
            <a:endParaRPr lang="uk-UA" sz="2400" dirty="0"/>
          </a:p>
        </p:txBody>
      </p:sp>
      <p:cxnSp>
        <p:nvCxnSpPr>
          <p:cNvPr id="22" name="Прямая со стрелкой 21"/>
          <p:cNvCxnSpPr>
            <a:stCxn id="11" idx="2"/>
            <a:endCxn id="12" idx="0"/>
          </p:cNvCxnSpPr>
          <p:nvPr/>
        </p:nvCxnSpPr>
        <p:spPr>
          <a:xfrm>
            <a:off x="4535996" y="249289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12" idx="2"/>
            <a:endCxn id="13" idx="1"/>
          </p:cNvCxnSpPr>
          <p:nvPr/>
        </p:nvCxnSpPr>
        <p:spPr>
          <a:xfrm>
            <a:off x="4535996" y="544522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Соединительная линия уступом 32"/>
          <p:cNvCxnSpPr>
            <a:stCxn id="12" idx="1"/>
          </p:cNvCxnSpPr>
          <p:nvPr/>
        </p:nvCxnSpPr>
        <p:spPr>
          <a:xfrm rot="10800000" flipH="1">
            <a:off x="1043608" y="2708920"/>
            <a:ext cx="3456384" cy="1476164"/>
          </a:xfrm>
          <a:prstGeom prst="bentConnector3">
            <a:avLst>
              <a:gd name="adj1" fmla="val -6614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Many voting schemes are easy to manipulate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dirty="0" smtClean="0"/>
              <a:t>Theorem 1:</a:t>
            </a:r>
            <a:r>
              <a:rPr lang="en-US" i="1" dirty="0" smtClean="0"/>
              <a:t> </a:t>
            </a:r>
            <a:r>
              <a:rPr lang="en-US" dirty="0" smtClean="0"/>
              <a:t>Greedy-Manipulation will find a preference order P that will make candidate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r>
              <a:rPr lang="en-US" dirty="0" smtClean="0"/>
              <a:t> a winner (or conclude that it is impossible) for any voting scheme (represented as S(P) ) is both:</a:t>
            </a:r>
          </a:p>
          <a:p>
            <a:r>
              <a:rPr lang="en-US" dirty="0" smtClean="0"/>
              <a:t>Responsive  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Monotone</a:t>
            </a:r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15</a:t>
            </a:fld>
            <a:endParaRPr lang="uk-UA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1074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Proof of Theorem 1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Proof:</a:t>
            </a:r>
          </a:p>
          <a:p>
            <a:r>
              <a:rPr lang="en-US" dirty="0" smtClean="0"/>
              <a:t>If exists an order that ensures victory for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r>
              <a:rPr lang="en-US" dirty="0" smtClean="0"/>
              <a:t>, then </a:t>
            </a:r>
            <a:r>
              <a:rPr lang="en-US" i="1" dirty="0" smtClean="0"/>
              <a:t> </a:t>
            </a:r>
            <a:r>
              <a:rPr lang="en-US" dirty="0" smtClean="0"/>
              <a:t>Greedy-Manipulation constructs it.</a:t>
            </a:r>
          </a:p>
          <a:p>
            <a:endParaRPr lang="en-US" dirty="0" smtClean="0"/>
          </a:p>
          <a:p>
            <a:r>
              <a:rPr lang="en-US" dirty="0" smtClean="0"/>
              <a:t>Imagine, we have </a:t>
            </a:r>
            <a:r>
              <a:rPr lang="en-US" b="1" dirty="0" smtClean="0"/>
              <a:t>u</a:t>
            </a:r>
            <a:r>
              <a:rPr lang="en-US" dirty="0" smtClean="0"/>
              <a:t>  - the highest ranked member under P’</a:t>
            </a:r>
          </a:p>
          <a:p>
            <a:pPr marL="596646" indent="-514350">
              <a:buNone/>
            </a:pPr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16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Theorem 1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Greedy-Manipulation places </a:t>
            </a:r>
            <a:r>
              <a:rPr lang="en-US" b="1" dirty="0" smtClean="0"/>
              <a:t>u </a:t>
            </a:r>
            <a:r>
              <a:rPr lang="en-US" dirty="0" smtClean="0"/>
              <a:t>in the highest unassigned place: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By responsiveness                 S(P’, </a:t>
            </a:r>
            <a:r>
              <a:rPr lang="en-US" b="1" dirty="0" smtClean="0"/>
              <a:t>c</a:t>
            </a:r>
            <a:r>
              <a:rPr lang="en-US" dirty="0" smtClean="0"/>
              <a:t>) &gt; S(P’, </a:t>
            </a:r>
            <a:r>
              <a:rPr lang="en-US" b="1" dirty="0" smtClean="0"/>
              <a:t>u</a:t>
            </a:r>
            <a:r>
              <a:rPr lang="en-US" dirty="0" smtClean="0"/>
              <a:t>)</a:t>
            </a:r>
          </a:p>
          <a:p>
            <a:r>
              <a:rPr lang="en-US" dirty="0" smtClean="0"/>
              <a:t>And S(P’, u) &gt; S(P, u) </a:t>
            </a:r>
          </a:p>
          <a:p>
            <a:r>
              <a:rPr lang="en-US" dirty="0" smtClean="0"/>
              <a:t>By </a:t>
            </a:r>
            <a:r>
              <a:rPr lang="en-US" dirty="0" err="1" smtClean="0"/>
              <a:t>monotonicity</a:t>
            </a:r>
            <a:r>
              <a:rPr lang="en-US" dirty="0" smtClean="0"/>
              <a:t>               S(P, c) &gt;S(P’, c) </a:t>
            </a:r>
          </a:p>
          <a:p>
            <a:r>
              <a:rPr lang="en-US" dirty="0" smtClean="0"/>
              <a:t>These inequalities imply </a:t>
            </a:r>
            <a:r>
              <a:rPr lang="en-US" b="1" dirty="0" smtClean="0"/>
              <a:t>S(P, c) &gt; S(P, u)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17</a:t>
            </a:fld>
            <a:endParaRPr lang="uk-UA"/>
          </a:p>
        </p:txBody>
      </p:sp>
      <p:sp>
        <p:nvSpPr>
          <p:cNvPr id="5" name="Стрелка вправо 4"/>
          <p:cNvSpPr/>
          <p:nvPr/>
        </p:nvSpPr>
        <p:spPr>
          <a:xfrm>
            <a:off x="4211960" y="3356992"/>
            <a:ext cx="1008112" cy="43204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Стрелка вправо 5"/>
          <p:cNvSpPr/>
          <p:nvPr/>
        </p:nvSpPr>
        <p:spPr>
          <a:xfrm>
            <a:off x="3779912" y="4509120"/>
            <a:ext cx="1008112" cy="43204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Theorem 1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BUT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Greedy-Manipulation implies </a:t>
            </a:r>
            <a:r>
              <a:rPr lang="en-US" b="1" dirty="0" smtClean="0"/>
              <a:t>S(</a:t>
            </a:r>
            <a:r>
              <a:rPr lang="en-US" b="1" dirty="0" err="1" smtClean="0"/>
              <a:t>P,c</a:t>
            </a:r>
            <a:r>
              <a:rPr lang="en-US" b="1" dirty="0" smtClean="0"/>
              <a:t>) &lt; S(</a:t>
            </a:r>
            <a:r>
              <a:rPr lang="en-US" b="1" dirty="0" err="1" smtClean="0"/>
              <a:t>P,u</a:t>
            </a:r>
            <a:r>
              <a:rPr lang="en-US" b="1" dirty="0" smtClean="0"/>
              <a:t>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Thus:  </a:t>
            </a:r>
            <a:r>
              <a:rPr lang="en-US" b="1" dirty="0" smtClean="0"/>
              <a:t>u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is </a:t>
            </a:r>
            <a:r>
              <a:rPr lang="en-US" u="sng" dirty="0" smtClean="0"/>
              <a:t>not a winner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18</a:t>
            </a:fld>
            <a:endParaRPr lang="uk-UA"/>
          </a:p>
        </p:txBody>
      </p:sp>
      <p:sp>
        <p:nvSpPr>
          <p:cNvPr id="7" name="10-конечная звезда 6"/>
          <p:cNvSpPr/>
          <p:nvPr/>
        </p:nvSpPr>
        <p:spPr>
          <a:xfrm>
            <a:off x="6191672" y="4077072"/>
            <a:ext cx="2952328" cy="2448272"/>
          </a:xfrm>
          <a:prstGeom prst="star10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Proved</a:t>
            </a:r>
            <a:endParaRPr lang="uk-UA" sz="4800" dirty="0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3635896" y="3140968"/>
            <a:ext cx="2448272" cy="1368152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Contradiction</a:t>
            </a:r>
            <a:endParaRPr lang="uk-UA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Many voting schemes are easy to manipulate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0775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b="1" dirty="0" smtClean="0"/>
              <a:t>Corollary:  </a:t>
            </a:r>
            <a:r>
              <a:rPr lang="en-US" dirty="0" smtClean="0"/>
              <a:t>Any voting system that satisfies the conditions of  Theorem 1, and for which S is </a:t>
            </a:r>
            <a:r>
              <a:rPr lang="en-US" dirty="0" err="1" smtClean="0"/>
              <a:t>evaluatable</a:t>
            </a:r>
            <a:r>
              <a:rPr lang="en-US" dirty="0" smtClean="0"/>
              <a:t> in polynomial time, can be manipulated in </a:t>
            </a:r>
            <a:r>
              <a:rPr lang="en-US" u="sng" dirty="0" smtClean="0"/>
              <a:t>polynomial time.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19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Outline: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Computational Complexity</a:t>
            </a:r>
          </a:p>
          <a:p>
            <a:r>
              <a:rPr lang="en-US" dirty="0" smtClean="0"/>
              <a:t>Many voting schemes are easy to manipulate (Greedy-Manipulation)</a:t>
            </a:r>
          </a:p>
          <a:p>
            <a:r>
              <a:rPr lang="en-US" dirty="0" smtClean="0"/>
              <a:t>Computationally resistant to manipulation scheme</a:t>
            </a:r>
          </a:p>
          <a:p>
            <a:r>
              <a:rPr lang="en-US" dirty="0" smtClean="0"/>
              <a:t>Conclusions</a:t>
            </a:r>
          </a:p>
          <a:p>
            <a:endParaRPr lang="en-US" dirty="0" smtClean="0"/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2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Many voting schemes are easy to manipulate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Proof:</a:t>
            </a:r>
          </a:p>
          <a:p>
            <a:pPr marL="596646" indent="-514350">
              <a:buAutoNum type="arabicPeriod"/>
            </a:pPr>
            <a:r>
              <a:rPr lang="en-US" dirty="0" smtClean="0"/>
              <a:t>No more than </a:t>
            </a:r>
            <a:r>
              <a:rPr lang="en-US" b="1" dirty="0" smtClean="0"/>
              <a:t>n</a:t>
            </a:r>
            <a:r>
              <a:rPr lang="en-US" dirty="0" smtClean="0"/>
              <a:t> iterations are required</a:t>
            </a:r>
          </a:p>
          <a:p>
            <a:pPr marL="596646" indent="-514350">
              <a:buAutoNum type="arabicPeriod"/>
            </a:pPr>
            <a:r>
              <a:rPr lang="en-US" dirty="0" smtClean="0"/>
              <a:t>Each iteration requires no more than </a:t>
            </a:r>
            <a:r>
              <a:rPr lang="en-US" b="1" i="1" dirty="0" smtClean="0"/>
              <a:t>n</a:t>
            </a:r>
            <a:r>
              <a:rPr lang="en-US" dirty="0" smtClean="0"/>
              <a:t> evaluations of S</a:t>
            </a:r>
          </a:p>
          <a:p>
            <a:pPr marL="596646" indent="-514350">
              <a:buAutoNum type="arabicPeriod"/>
            </a:pPr>
            <a:r>
              <a:rPr lang="en-US" dirty="0" smtClean="0"/>
              <a:t>Each evaluation of S requires only polynomial time.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20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84784"/>
            <a:ext cx="8322128" cy="4763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Greedy-Manipulation can manipulate many common voting schemes, including:</a:t>
            </a:r>
          </a:p>
          <a:p>
            <a:pPr marL="596646" indent="-514350">
              <a:buAutoNum type="arabicPeriod"/>
            </a:pPr>
            <a:r>
              <a:rPr lang="en-US" b="1" dirty="0" smtClean="0"/>
              <a:t>Plurality</a:t>
            </a:r>
            <a:r>
              <a:rPr lang="en-US" dirty="0" smtClean="0"/>
              <a:t> (1 vote for the most preferred candidate)</a:t>
            </a:r>
          </a:p>
          <a:p>
            <a:pPr marL="596646" indent="-514350">
              <a:buNone/>
            </a:pPr>
            <a:endParaRPr lang="en-US" dirty="0" smtClean="0"/>
          </a:p>
          <a:p>
            <a:pPr marL="596646" indent="-514350">
              <a:buAutoNum type="arabicPeriod"/>
            </a:pPr>
            <a:r>
              <a:rPr lang="en-US" b="1" dirty="0" err="1" smtClean="0"/>
              <a:t>Borda</a:t>
            </a:r>
            <a:r>
              <a:rPr lang="en-US" b="1" dirty="0" smtClean="0"/>
              <a:t> count </a:t>
            </a:r>
            <a:r>
              <a:rPr lang="en-US" dirty="0" smtClean="0"/>
              <a:t>(C votes for the best candidate, C-1 votes for the next one and 1 – for the least preferred)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21</a:t>
            </a:fld>
            <a:endParaRPr lang="uk-UA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Many voting schemes are easy to manipulate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Many voting schemes are easy to manipulate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AutoNum type="arabicPeriod" startAt="3"/>
            </a:pPr>
            <a:r>
              <a:rPr lang="en-US" b="1" dirty="0" err="1" smtClean="0"/>
              <a:t>Maxinim</a:t>
            </a:r>
            <a:r>
              <a:rPr lang="en-US" b="1" dirty="0" smtClean="0"/>
              <a:t> </a:t>
            </a:r>
            <a:r>
              <a:rPr lang="en-US" dirty="0" smtClean="0"/>
              <a:t>(a winner maximizes the minimum number of voters who prefer him to another candidate) </a:t>
            </a:r>
          </a:p>
          <a:p>
            <a:pPr marL="596646" indent="-514350">
              <a:buAutoNum type="arabicPeriod" startAt="3"/>
            </a:pPr>
            <a:endParaRPr lang="en-US" dirty="0" smtClean="0"/>
          </a:p>
          <a:p>
            <a:pPr marL="596646" indent="-514350">
              <a:buAutoNum type="arabicPeriod" startAt="3"/>
            </a:pPr>
            <a:r>
              <a:rPr lang="en-US" b="1" dirty="0" smtClean="0"/>
              <a:t>Copeland’s method </a:t>
            </a:r>
            <a:r>
              <a:rPr lang="en-US" dirty="0" smtClean="0"/>
              <a:t>(A winner maximizes the number of victories minus the number of defeats)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22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Outline: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Computational Complexity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Many voting schemes are easy to manipulate (Greedy-Manipulation)</a:t>
            </a:r>
          </a:p>
          <a:p>
            <a:r>
              <a:rPr lang="en-US" dirty="0" smtClean="0"/>
              <a:t>Computationally resistant to manipulation scheme</a:t>
            </a:r>
          </a:p>
          <a:p>
            <a:r>
              <a:rPr lang="en-US" dirty="0" smtClean="0"/>
              <a:t>Conclusions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23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466144" cy="149817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Computationally resistant to manipulation scheme </a:t>
            </a:r>
            <a:br>
              <a:rPr lang="en-US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628800"/>
            <a:ext cx="8034096" cy="4968552"/>
          </a:xfrm>
        </p:spPr>
        <p:txBody>
          <a:bodyPr/>
          <a:lstStyle/>
          <a:p>
            <a:r>
              <a:rPr lang="en-US" b="1" dirty="0" smtClean="0"/>
              <a:t>Copeland voting </a:t>
            </a:r>
            <a:r>
              <a:rPr lang="en-US" dirty="0" smtClean="0"/>
              <a:t>is used in many organizations to compute the winner </a:t>
            </a:r>
          </a:p>
          <a:p>
            <a:pPr>
              <a:buNone/>
            </a:pPr>
            <a:r>
              <a:rPr lang="en-US" dirty="0" smtClean="0"/>
              <a:t>Recall: Victories - Loss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“second-order Copeland scheme” includes tie-breaking rule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24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Tie-breaking rule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256584"/>
          </a:xfrm>
        </p:spPr>
        <p:txBody>
          <a:bodyPr/>
          <a:lstStyle/>
          <a:p>
            <a:r>
              <a:rPr lang="en-US" dirty="0" smtClean="0"/>
              <a:t>The winner - whose defeated competitors have the largest sum of Copeland score </a:t>
            </a:r>
          </a:p>
          <a:p>
            <a:endParaRPr lang="en-US" dirty="0"/>
          </a:p>
          <a:p>
            <a:r>
              <a:rPr lang="en-US" dirty="0" smtClean="0"/>
              <a:t>Used in US Chess Federation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25</a:t>
            </a:fld>
            <a:endParaRPr lang="uk-UA"/>
          </a:p>
        </p:txBody>
      </p:sp>
      <p:pic>
        <p:nvPicPr>
          <p:cNvPr id="7" name="Рисунок 6" descr="Chess_-_strategic_board_game_for_two_play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3789040"/>
            <a:ext cx="3384376" cy="25382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Tie-breaking rule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 smtClean="0"/>
              <a:t>Primary score:</a:t>
            </a:r>
          </a:p>
          <a:p>
            <a:pPr>
              <a:buNone/>
            </a:pPr>
            <a:r>
              <a:rPr lang="en-US" dirty="0" smtClean="0"/>
              <a:t>                                       </a:t>
            </a:r>
            <a:r>
              <a:rPr lang="en-US" sz="5800" dirty="0" smtClean="0"/>
              <a:t>+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u="sng" dirty="0" smtClean="0"/>
              <a:t>In case of ties:</a:t>
            </a:r>
          </a:p>
          <a:p>
            <a:pPr>
              <a:buNone/>
            </a:pPr>
            <a:r>
              <a:rPr lang="en-US" dirty="0" smtClean="0"/>
              <a:t>Secondary score: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                                  </a:t>
            </a:r>
            <a:r>
              <a:rPr lang="en-US" sz="5400" dirty="0" smtClean="0"/>
              <a:t>+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26</a:t>
            </a:fld>
            <a:endParaRPr lang="uk-UA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2132856"/>
            <a:ext cx="2520280" cy="12961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No. of defeated opponents</a:t>
            </a:r>
            <a:endParaRPr lang="uk-UA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64088" y="2132856"/>
            <a:ext cx="3096344" cy="15121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en-US" sz="2800" dirty="0" smtClean="0"/>
              <a:t> ½ of opponents with whom he had drawn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4869160"/>
            <a:ext cx="2736304" cy="12961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Primary score of all defeated  opponents</a:t>
            </a:r>
            <a:endParaRPr lang="uk-UA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08104" y="4797152"/>
            <a:ext cx="3312368" cy="15121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en-US" sz="2800" dirty="0" smtClean="0"/>
              <a:t> ½ of primary score of opponents with whom he had drawn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Second-order Copeland scheme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First-order  Copeland scheme can be manipulated efficiently (by Theorem 1)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Second-order Copeland scheme is computationally</a:t>
            </a:r>
            <a:r>
              <a:rPr lang="en-US" b="1" dirty="0" smtClean="0"/>
              <a:t> resistant to manipulation</a:t>
            </a:r>
          </a:p>
          <a:p>
            <a:pPr>
              <a:buNone/>
            </a:pP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27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Second-order Copeland scheme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 contrast: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-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28</a:t>
            </a:fld>
            <a:endParaRPr lang="uk-UA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755576" y="3140968"/>
            <a:ext cx="3024336" cy="1728192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Gibbard-Satterthwaite</a:t>
            </a:r>
            <a:endParaRPr lang="uk-UA" sz="3200" dirty="0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5292080" y="3140968"/>
            <a:ext cx="3024336" cy="1728192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Second order Copeland</a:t>
            </a:r>
            <a:endParaRPr lang="uk-UA" sz="3200" dirty="0"/>
          </a:p>
        </p:txBody>
      </p:sp>
      <p:sp>
        <p:nvSpPr>
          <p:cNvPr id="7" name="Двойная стрелка влево/вправо 6"/>
          <p:cNvSpPr/>
          <p:nvPr/>
        </p:nvSpPr>
        <p:spPr>
          <a:xfrm>
            <a:off x="3779912" y="3717032"/>
            <a:ext cx="1512168" cy="576064"/>
          </a:xfrm>
          <a:prstGeom prst="left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VS.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Second-order Copeland scheme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There</a:t>
            </a:r>
            <a:r>
              <a:rPr lang="en-US" b="1" dirty="0"/>
              <a:t> exists </a:t>
            </a:r>
            <a:r>
              <a:rPr lang="en-US" dirty="0"/>
              <a:t>a social choice function (Second Order Copeland) that </a:t>
            </a:r>
            <a:r>
              <a:rPr lang="en-US" dirty="0" smtClean="0"/>
              <a:t>is simultaneously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single-valued;</a:t>
            </a:r>
          </a:p>
          <a:p>
            <a:r>
              <a:rPr lang="en-US" dirty="0" smtClean="0"/>
              <a:t>non-dictatorial</a:t>
            </a:r>
            <a:r>
              <a:rPr lang="en-US" dirty="0"/>
              <a:t>;</a:t>
            </a:r>
          </a:p>
          <a:p>
            <a:r>
              <a:rPr lang="en-US" dirty="0" smtClean="0"/>
              <a:t> </a:t>
            </a:r>
            <a:r>
              <a:rPr lang="en-US" dirty="0"/>
              <a:t>easy to compute, but computationally difficult to manipulate. 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29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Many schemes are </a:t>
            </a:r>
            <a:r>
              <a:rPr lang="en-US" dirty="0" err="1" smtClean="0"/>
              <a:t>manipulatable</a:t>
            </a:r>
            <a:r>
              <a:rPr lang="en-US" dirty="0" smtClean="0"/>
              <a:t>  by </a:t>
            </a:r>
            <a:r>
              <a:rPr lang="en-US" b="1" dirty="0" smtClean="0"/>
              <a:t>strategic voting</a:t>
            </a:r>
          </a:p>
          <a:p>
            <a:endParaRPr lang="en-US" b="1" dirty="0" smtClean="0"/>
          </a:p>
          <a:p>
            <a:r>
              <a:rPr lang="en-US" dirty="0" smtClean="0"/>
              <a:t>Must </a:t>
            </a:r>
            <a:r>
              <a:rPr lang="en-US" dirty="0" smtClean="0"/>
              <a:t>be unfair or can be abused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3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Second-order Copeland scheme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Intuitively</a:t>
            </a:r>
          </a:p>
          <a:p>
            <a:r>
              <a:rPr lang="en-US" dirty="0" smtClean="0"/>
              <a:t>Why is it difficult to construct manipulative preference?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Because placing  a favored candidate at the top can improve the </a:t>
            </a:r>
            <a:r>
              <a:rPr lang="en-US" b="1" dirty="0" smtClean="0"/>
              <a:t>scores of rivals</a:t>
            </a:r>
            <a:endParaRPr lang="uk-UA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30</a:t>
            </a:fld>
            <a:endParaRPr lang="uk-UA"/>
          </a:p>
        </p:txBody>
      </p:sp>
      <p:sp>
        <p:nvSpPr>
          <p:cNvPr id="5" name="Стрелка вниз 4"/>
          <p:cNvSpPr/>
          <p:nvPr/>
        </p:nvSpPr>
        <p:spPr>
          <a:xfrm>
            <a:off x="3923928" y="2996952"/>
            <a:ext cx="1080120" cy="1440160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Thus,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forces the manipulator to consider all the exponentially-many possible preference orders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31</a:t>
            </a:fld>
            <a:endParaRPr lang="uk-UA"/>
          </a:p>
        </p:txBody>
      </p:sp>
      <p:pic>
        <p:nvPicPr>
          <p:cNvPr id="5" name="Рисунок 4" descr="Znak_vopros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3068960"/>
            <a:ext cx="3240360" cy="3240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Tournament outcome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485740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Complete Graph: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32</a:t>
            </a:fld>
            <a:endParaRPr lang="uk-UA"/>
          </a:p>
        </p:txBody>
      </p:sp>
      <p:sp>
        <p:nvSpPr>
          <p:cNvPr id="5" name="Блок-схема: узел 4"/>
          <p:cNvSpPr/>
          <p:nvPr/>
        </p:nvSpPr>
        <p:spPr>
          <a:xfrm>
            <a:off x="5868144" y="2060848"/>
            <a:ext cx="864096" cy="864096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</a:t>
            </a:r>
            <a:endParaRPr lang="uk-UA" sz="2400" b="1" dirty="0"/>
          </a:p>
        </p:txBody>
      </p:sp>
      <p:sp>
        <p:nvSpPr>
          <p:cNvPr id="6" name="Блок-схема: узел 5"/>
          <p:cNvSpPr/>
          <p:nvPr/>
        </p:nvSpPr>
        <p:spPr>
          <a:xfrm>
            <a:off x="5868144" y="4149080"/>
            <a:ext cx="864096" cy="864096"/>
          </a:xfrm>
          <a:prstGeom prst="flowChart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C2</a:t>
            </a:r>
            <a:endParaRPr lang="uk-UA" sz="2400" b="1" dirty="0"/>
          </a:p>
        </p:txBody>
      </p:sp>
      <p:sp>
        <p:nvSpPr>
          <p:cNvPr id="7" name="Блок-схема: узел 6"/>
          <p:cNvSpPr/>
          <p:nvPr/>
        </p:nvSpPr>
        <p:spPr>
          <a:xfrm>
            <a:off x="8100392" y="4149080"/>
            <a:ext cx="864096" cy="864096"/>
          </a:xfrm>
          <a:prstGeom prst="flowChart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Cn</a:t>
            </a:r>
            <a:endParaRPr lang="uk-UA" sz="2400" b="1" dirty="0"/>
          </a:p>
        </p:txBody>
      </p:sp>
      <p:sp>
        <p:nvSpPr>
          <p:cNvPr id="8" name="Блок-схема: узел 7"/>
          <p:cNvSpPr/>
          <p:nvPr/>
        </p:nvSpPr>
        <p:spPr>
          <a:xfrm>
            <a:off x="8100392" y="2060848"/>
            <a:ext cx="864096" cy="864096"/>
          </a:xfrm>
          <a:prstGeom prst="flowChart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C1</a:t>
            </a:r>
            <a:endParaRPr lang="uk-UA" sz="2400" b="1" dirty="0"/>
          </a:p>
        </p:txBody>
      </p:sp>
      <p:cxnSp>
        <p:nvCxnSpPr>
          <p:cNvPr id="10" name="Прямая со стрелкой 9"/>
          <p:cNvCxnSpPr>
            <a:stCxn id="5" idx="6"/>
            <a:endCxn id="8" idx="2"/>
          </p:cNvCxnSpPr>
          <p:nvPr/>
        </p:nvCxnSpPr>
        <p:spPr>
          <a:xfrm>
            <a:off x="6732240" y="2492896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5" idx="5"/>
            <a:endCxn id="7" idx="1"/>
          </p:cNvCxnSpPr>
          <p:nvPr/>
        </p:nvCxnSpPr>
        <p:spPr>
          <a:xfrm>
            <a:off x="6605696" y="2798400"/>
            <a:ext cx="1621240" cy="1477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6" idx="6"/>
            <a:endCxn id="7" idx="2"/>
          </p:cNvCxnSpPr>
          <p:nvPr/>
        </p:nvCxnSpPr>
        <p:spPr>
          <a:xfrm>
            <a:off x="6732240" y="4581128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8" idx="4"/>
            <a:endCxn id="7" idx="0"/>
          </p:cNvCxnSpPr>
          <p:nvPr/>
        </p:nvCxnSpPr>
        <p:spPr>
          <a:xfrm>
            <a:off x="8532440" y="2924944"/>
            <a:ext cx="0" cy="12241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5" idx="4"/>
            <a:endCxn id="6" idx="0"/>
          </p:cNvCxnSpPr>
          <p:nvPr/>
        </p:nvCxnSpPr>
        <p:spPr>
          <a:xfrm>
            <a:off x="6300192" y="2924944"/>
            <a:ext cx="0" cy="12241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467544" y="2060848"/>
          <a:ext cx="4608512" cy="358194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384644"/>
                <a:gridCol w="2223868"/>
              </a:tblGrid>
              <a:tr h="846094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 smtClean="0"/>
                        <a:t>Vertice</a:t>
                      </a:r>
                      <a:endParaRPr lang="uk-UA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Candidate</a:t>
                      </a:r>
                      <a:endParaRPr lang="uk-UA" sz="2800" b="0" dirty="0"/>
                    </a:p>
                  </a:txBody>
                  <a:tcPr/>
                </a:tc>
              </a:tr>
              <a:tr h="84609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c </a:t>
                      </a:r>
                      <a:endParaRPr lang="uk-U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distinguished candidate</a:t>
                      </a:r>
                      <a:endParaRPr lang="uk-UA" sz="2800" dirty="0"/>
                    </a:p>
                  </a:txBody>
                  <a:tcPr/>
                </a:tc>
              </a:tr>
              <a:tr h="84609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directed edges 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victory</a:t>
                      </a:r>
                      <a:endParaRPr lang="uk-UA" sz="2800" dirty="0"/>
                    </a:p>
                  </a:txBody>
                  <a:tcPr/>
                </a:tc>
              </a:tr>
              <a:tr h="84609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undirected edges 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not decided</a:t>
                      </a:r>
                      <a:endParaRPr lang="uk-UA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Is it possible to assign directions to undirected edges in such a way that</a:t>
            </a:r>
            <a:r>
              <a:rPr lang="en-US" b="1" dirty="0" smtClean="0"/>
              <a:t> c </a:t>
            </a:r>
            <a:r>
              <a:rPr lang="en-US" dirty="0" smtClean="0"/>
              <a:t>is a </a:t>
            </a:r>
            <a:r>
              <a:rPr lang="en-US" b="1" dirty="0" smtClean="0"/>
              <a:t>winner?</a:t>
            </a:r>
            <a:endParaRPr lang="uk-UA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33</a:t>
            </a:fld>
            <a:endParaRPr lang="uk-UA"/>
          </a:p>
        </p:txBody>
      </p:sp>
      <p:sp>
        <p:nvSpPr>
          <p:cNvPr id="23" name="Блок-схема: узел 22"/>
          <p:cNvSpPr/>
          <p:nvPr/>
        </p:nvSpPr>
        <p:spPr>
          <a:xfrm>
            <a:off x="5292080" y="3501008"/>
            <a:ext cx="864096" cy="864096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</a:t>
            </a:r>
            <a:endParaRPr lang="uk-UA" sz="2400" b="1" dirty="0"/>
          </a:p>
        </p:txBody>
      </p:sp>
      <p:sp>
        <p:nvSpPr>
          <p:cNvPr id="24" name="Блок-схема: узел 23"/>
          <p:cNvSpPr/>
          <p:nvPr/>
        </p:nvSpPr>
        <p:spPr>
          <a:xfrm>
            <a:off x="5292080" y="5589240"/>
            <a:ext cx="864096" cy="864096"/>
          </a:xfrm>
          <a:prstGeom prst="flowChart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C2</a:t>
            </a:r>
            <a:endParaRPr lang="uk-UA" sz="2400" b="1" dirty="0"/>
          </a:p>
        </p:txBody>
      </p:sp>
      <p:sp>
        <p:nvSpPr>
          <p:cNvPr id="25" name="Блок-схема: узел 24"/>
          <p:cNvSpPr/>
          <p:nvPr/>
        </p:nvSpPr>
        <p:spPr>
          <a:xfrm>
            <a:off x="7524328" y="5589240"/>
            <a:ext cx="864096" cy="864096"/>
          </a:xfrm>
          <a:prstGeom prst="flowChart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Cn</a:t>
            </a:r>
            <a:endParaRPr lang="uk-UA" sz="2400" b="1" dirty="0"/>
          </a:p>
        </p:txBody>
      </p:sp>
      <p:sp>
        <p:nvSpPr>
          <p:cNvPr id="26" name="Блок-схема: узел 25"/>
          <p:cNvSpPr/>
          <p:nvPr/>
        </p:nvSpPr>
        <p:spPr>
          <a:xfrm>
            <a:off x="7524328" y="3501008"/>
            <a:ext cx="864096" cy="864096"/>
          </a:xfrm>
          <a:prstGeom prst="flowChart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C1</a:t>
            </a:r>
            <a:endParaRPr lang="uk-UA" sz="2400" b="1" dirty="0"/>
          </a:p>
        </p:txBody>
      </p:sp>
      <p:cxnSp>
        <p:nvCxnSpPr>
          <p:cNvPr id="27" name="Прямая со стрелкой 26"/>
          <p:cNvCxnSpPr>
            <a:stCxn id="23" idx="6"/>
            <a:endCxn id="26" idx="2"/>
          </p:cNvCxnSpPr>
          <p:nvPr/>
        </p:nvCxnSpPr>
        <p:spPr>
          <a:xfrm>
            <a:off x="6156176" y="3933056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23" idx="5"/>
            <a:endCxn id="25" idx="1"/>
          </p:cNvCxnSpPr>
          <p:nvPr/>
        </p:nvCxnSpPr>
        <p:spPr>
          <a:xfrm>
            <a:off x="6029632" y="4238560"/>
            <a:ext cx="1621240" cy="1477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24" idx="6"/>
            <a:endCxn id="25" idx="2"/>
          </p:cNvCxnSpPr>
          <p:nvPr/>
        </p:nvCxnSpPr>
        <p:spPr>
          <a:xfrm>
            <a:off x="6156176" y="6021288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26" idx="4"/>
            <a:endCxn id="25" idx="0"/>
          </p:cNvCxnSpPr>
          <p:nvPr/>
        </p:nvCxnSpPr>
        <p:spPr>
          <a:xfrm>
            <a:off x="7956376" y="4365104"/>
            <a:ext cx="0" cy="12241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23" idx="4"/>
            <a:endCxn id="24" idx="0"/>
          </p:cNvCxnSpPr>
          <p:nvPr/>
        </p:nvCxnSpPr>
        <p:spPr>
          <a:xfrm>
            <a:off x="5724128" y="4365104"/>
            <a:ext cx="0" cy="12241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 2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352928" cy="4752528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Tournament outcome under second-order Copeland is NP-complete.</a:t>
            </a:r>
          </a:p>
          <a:p>
            <a:endParaRPr lang="en-US" dirty="0"/>
          </a:p>
          <a:p>
            <a:r>
              <a:rPr lang="en-US" dirty="0" smtClean="0"/>
              <a:t>Proof:</a:t>
            </a:r>
            <a:r>
              <a:rPr lang="en-US" dirty="0"/>
              <a:t> </a:t>
            </a:r>
            <a:r>
              <a:rPr lang="en-US" dirty="0" smtClean="0"/>
              <a:t>the problem is NP-complete if it is </a:t>
            </a:r>
            <a:r>
              <a:rPr lang="en-US" b="1" dirty="0" smtClean="0"/>
              <a:t>as</a:t>
            </a:r>
            <a:r>
              <a:rPr lang="en-US" dirty="0" smtClean="0"/>
              <a:t> </a:t>
            </a:r>
            <a:r>
              <a:rPr lang="en-US" b="1" dirty="0" smtClean="0"/>
              <a:t>hard as </a:t>
            </a:r>
            <a:r>
              <a:rPr lang="en-US" dirty="0" smtClean="0"/>
              <a:t>a problem known to be NP complete</a:t>
            </a:r>
          </a:p>
          <a:p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34</a:t>
            </a:fld>
            <a:endParaRPr lang="uk-UA"/>
          </a:p>
        </p:txBody>
      </p:sp>
      <p:sp>
        <p:nvSpPr>
          <p:cNvPr id="5" name="Багетная рамка 4"/>
          <p:cNvSpPr/>
          <p:nvPr/>
        </p:nvSpPr>
        <p:spPr>
          <a:xfrm>
            <a:off x="2699792" y="5085184"/>
            <a:ext cx="3528392" cy="1296144"/>
          </a:xfrm>
          <a:prstGeom prst="beve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i="1" dirty="0" smtClean="0"/>
              <a:t>3,4-Satisfiability</a:t>
            </a:r>
            <a:endParaRPr lang="uk-UA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i="1" dirty="0" smtClean="0"/>
              <a:t>3,4-Satisfiability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19256" cy="547260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Clauses                                   Variables</a:t>
            </a:r>
          </a:p>
          <a:p>
            <a:pPr algn="ctr">
              <a:buNone/>
            </a:pPr>
            <a:r>
              <a:rPr lang="en-US" dirty="0" smtClean="0"/>
              <a:t>C</a:t>
            </a:r>
            <a:r>
              <a:rPr lang="en-US" sz="2400" dirty="0" smtClean="0"/>
              <a:t>1</a:t>
            </a:r>
            <a:r>
              <a:rPr lang="en-US" dirty="0" smtClean="0"/>
              <a:t>, …, C</a:t>
            </a:r>
            <a:r>
              <a:rPr lang="en-US" sz="2000" dirty="0" smtClean="0"/>
              <a:t>m                                                   </a:t>
            </a:r>
            <a:r>
              <a:rPr lang="en-US" dirty="0" smtClean="0"/>
              <a:t>X</a:t>
            </a:r>
            <a:r>
              <a:rPr lang="en-US" sz="2400" dirty="0" smtClean="0"/>
              <a:t>1</a:t>
            </a:r>
            <a:r>
              <a:rPr lang="en-US" dirty="0" smtClean="0"/>
              <a:t>, …, </a:t>
            </a:r>
            <a:r>
              <a:rPr lang="en-US" dirty="0" err="1" smtClean="0"/>
              <a:t>X</a:t>
            </a:r>
            <a:r>
              <a:rPr lang="en-US" sz="2400" dirty="0" err="1" smtClean="0"/>
              <a:t>n</a:t>
            </a:r>
            <a:endParaRPr lang="uk-UA" sz="24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dirty="0" smtClean="0"/>
              <a:t>Each clause contains 3 different variables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Each variable appears in exactly 4 clauses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35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3,4-Satisfiability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In case of US Chess Federation:</a:t>
            </a:r>
          </a:p>
          <a:p>
            <a:r>
              <a:rPr lang="en-US" dirty="0" smtClean="0"/>
              <a:t>Both </a:t>
            </a:r>
            <a:r>
              <a:rPr lang="en-US" dirty="0" err="1" smtClean="0"/>
              <a:t>C</a:t>
            </a:r>
            <a:r>
              <a:rPr lang="en-US" sz="2400" dirty="0" err="1" smtClean="0"/>
              <a:t>i</a:t>
            </a:r>
            <a:r>
              <a:rPr lang="en-US" dirty="0" smtClean="0"/>
              <a:t> and </a:t>
            </a:r>
            <a:r>
              <a:rPr lang="en-US" dirty="0" err="1" smtClean="0"/>
              <a:t>X</a:t>
            </a:r>
            <a:r>
              <a:rPr lang="en-US" sz="2000" dirty="0" err="1" smtClean="0"/>
              <a:t>j</a:t>
            </a:r>
            <a:r>
              <a:rPr lang="en-US" dirty="0" smtClean="0"/>
              <a:t> are candidates</a:t>
            </a:r>
          </a:p>
          <a:p>
            <a:r>
              <a:rPr lang="en-US" dirty="0" smtClean="0"/>
              <a:t>Each </a:t>
            </a:r>
            <a:r>
              <a:rPr lang="en-US" dirty="0" err="1" smtClean="0"/>
              <a:t>C</a:t>
            </a:r>
            <a:r>
              <a:rPr lang="en-US" sz="2000" dirty="0" err="1" smtClean="0"/>
              <a:t>i</a:t>
            </a:r>
            <a:r>
              <a:rPr lang="en-US" dirty="0" smtClean="0"/>
              <a:t> candidate defeated 3 of  </a:t>
            </a:r>
            <a:r>
              <a:rPr lang="en-US" dirty="0" err="1" smtClean="0"/>
              <a:t>X</a:t>
            </a:r>
            <a:r>
              <a:rPr lang="en-US" sz="2000" dirty="0" err="1" smtClean="0"/>
              <a:t>j</a:t>
            </a:r>
            <a:r>
              <a:rPr lang="en-US" dirty="0" smtClean="0"/>
              <a:t> and lost to others </a:t>
            </a:r>
          </a:p>
          <a:p>
            <a:r>
              <a:rPr lang="en-US" dirty="0" smtClean="0"/>
              <a:t>Each </a:t>
            </a:r>
            <a:r>
              <a:rPr lang="en-US" dirty="0" err="1" smtClean="0"/>
              <a:t>X</a:t>
            </a:r>
            <a:r>
              <a:rPr lang="en-US" sz="2000" dirty="0" err="1" smtClean="0"/>
              <a:t>j</a:t>
            </a:r>
            <a:r>
              <a:rPr lang="en-US" sz="2000" dirty="0" smtClean="0"/>
              <a:t> </a:t>
            </a:r>
            <a:r>
              <a:rPr lang="en-US" sz="3500" dirty="0" smtClean="0"/>
              <a:t>candidate was defeated by 4 </a:t>
            </a:r>
            <a:r>
              <a:rPr lang="en-US" sz="3600" dirty="0" err="1" smtClean="0"/>
              <a:t>C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3500" dirty="0" smtClean="0"/>
              <a:t>candidates</a:t>
            </a:r>
            <a:endParaRPr lang="uk-UA" sz="3500" dirty="0" smtClean="0"/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36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i="1" dirty="0" smtClean="0"/>
              <a:t>3,4-Satisfiability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en-US" i="1" dirty="0" smtClean="0"/>
              <a:t>3,4-Satisfiability </a:t>
            </a:r>
            <a:r>
              <a:rPr lang="en-US" dirty="0" smtClean="0"/>
              <a:t>constructs an example of Tournament outcome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37</a:t>
            </a:fld>
            <a:endParaRPr lang="uk-UA"/>
          </a:p>
        </p:txBody>
      </p:sp>
      <p:sp>
        <p:nvSpPr>
          <p:cNvPr id="25" name="Блок-схема: узел 24"/>
          <p:cNvSpPr/>
          <p:nvPr/>
        </p:nvSpPr>
        <p:spPr>
          <a:xfrm>
            <a:off x="1547664" y="2708920"/>
            <a:ext cx="864096" cy="864096"/>
          </a:xfrm>
          <a:prstGeom prst="flowChart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C1</a:t>
            </a:r>
            <a:endParaRPr lang="uk-UA" sz="2800" dirty="0"/>
          </a:p>
        </p:txBody>
      </p:sp>
      <p:sp>
        <p:nvSpPr>
          <p:cNvPr id="26" name="Блок-схема: узел 25"/>
          <p:cNvSpPr/>
          <p:nvPr/>
        </p:nvSpPr>
        <p:spPr>
          <a:xfrm>
            <a:off x="1043608" y="5517232"/>
            <a:ext cx="864096" cy="864096"/>
          </a:xfrm>
          <a:prstGeom prst="flowChart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Cm</a:t>
            </a:r>
            <a:endParaRPr lang="uk-UA" sz="2400" dirty="0"/>
          </a:p>
        </p:txBody>
      </p:sp>
      <p:sp>
        <p:nvSpPr>
          <p:cNvPr id="27" name="Блок-схема: узел 26"/>
          <p:cNvSpPr/>
          <p:nvPr/>
        </p:nvSpPr>
        <p:spPr>
          <a:xfrm>
            <a:off x="3995936" y="5661248"/>
            <a:ext cx="864096" cy="864096"/>
          </a:xfrm>
          <a:prstGeom prst="flowChart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Xn</a:t>
            </a:r>
            <a:endParaRPr lang="uk-UA" sz="2400" dirty="0"/>
          </a:p>
        </p:txBody>
      </p:sp>
      <p:sp>
        <p:nvSpPr>
          <p:cNvPr id="28" name="Блок-схема: узел 27"/>
          <p:cNvSpPr/>
          <p:nvPr/>
        </p:nvSpPr>
        <p:spPr>
          <a:xfrm>
            <a:off x="5868144" y="5661248"/>
            <a:ext cx="864096" cy="864096"/>
          </a:xfrm>
          <a:prstGeom prst="flowChart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9" name="Блок-схема: узел 28"/>
          <p:cNvSpPr/>
          <p:nvPr/>
        </p:nvSpPr>
        <p:spPr>
          <a:xfrm>
            <a:off x="3923928" y="3284984"/>
            <a:ext cx="864096" cy="864096"/>
          </a:xfrm>
          <a:prstGeom prst="flowChart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X2</a:t>
            </a:r>
            <a:endParaRPr lang="uk-UA" sz="2400" dirty="0"/>
          </a:p>
        </p:txBody>
      </p:sp>
      <p:sp>
        <p:nvSpPr>
          <p:cNvPr id="30" name="Блок-схема: узел 29"/>
          <p:cNvSpPr/>
          <p:nvPr/>
        </p:nvSpPr>
        <p:spPr>
          <a:xfrm>
            <a:off x="5868144" y="3284984"/>
            <a:ext cx="864096" cy="864096"/>
          </a:xfrm>
          <a:prstGeom prst="flowChart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31" name="Блок-схема: узел 30"/>
          <p:cNvSpPr/>
          <p:nvPr/>
        </p:nvSpPr>
        <p:spPr>
          <a:xfrm>
            <a:off x="3995936" y="2060848"/>
            <a:ext cx="864096" cy="864096"/>
          </a:xfrm>
          <a:prstGeom prst="flowChart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X1</a:t>
            </a:r>
            <a:endParaRPr lang="uk-UA" sz="2400" dirty="0"/>
          </a:p>
        </p:txBody>
      </p:sp>
      <p:sp>
        <p:nvSpPr>
          <p:cNvPr id="32" name="Блок-схема: узел 31"/>
          <p:cNvSpPr/>
          <p:nvPr/>
        </p:nvSpPr>
        <p:spPr>
          <a:xfrm>
            <a:off x="5724128" y="2060848"/>
            <a:ext cx="864096" cy="864096"/>
          </a:xfrm>
          <a:prstGeom prst="flowChart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graphicFrame>
        <p:nvGraphicFramePr>
          <p:cNvPr id="33" name="Объект 32"/>
          <p:cNvGraphicFramePr>
            <a:graphicFrameLocks noChangeAspect="1"/>
          </p:cNvGraphicFramePr>
          <p:nvPr/>
        </p:nvGraphicFramePr>
        <p:xfrm>
          <a:off x="5940152" y="2276872"/>
          <a:ext cx="555625" cy="461962"/>
        </p:xfrm>
        <a:graphic>
          <a:graphicData uri="http://schemas.openxmlformats.org/presentationml/2006/ole">
            <p:oleObj spid="_x0000_s14340" name="Формула" r:id="rId3" imgW="228600" imgH="190440" progId="Equation.3">
              <p:embed/>
            </p:oleObj>
          </a:graphicData>
        </a:graphic>
      </p:graphicFrame>
      <p:graphicFrame>
        <p:nvGraphicFramePr>
          <p:cNvPr id="34" name="Object 2"/>
          <p:cNvGraphicFramePr>
            <a:graphicFrameLocks noChangeAspect="1"/>
          </p:cNvGraphicFramePr>
          <p:nvPr/>
        </p:nvGraphicFramePr>
        <p:xfrm>
          <a:off x="6012160" y="3356992"/>
          <a:ext cx="537660" cy="504056"/>
        </p:xfrm>
        <a:graphic>
          <a:graphicData uri="http://schemas.openxmlformats.org/presentationml/2006/ole">
            <p:oleObj spid="_x0000_s14341" name="Формула" r:id="rId4" imgW="253800" imgH="190440" progId="Equation.3">
              <p:embed/>
            </p:oleObj>
          </a:graphicData>
        </a:graphic>
      </p:graphicFrame>
      <p:graphicFrame>
        <p:nvGraphicFramePr>
          <p:cNvPr id="35" name="Object 3"/>
          <p:cNvGraphicFramePr>
            <a:graphicFrameLocks noChangeAspect="1"/>
          </p:cNvGraphicFramePr>
          <p:nvPr/>
        </p:nvGraphicFramePr>
        <p:xfrm>
          <a:off x="6084168" y="5877272"/>
          <a:ext cx="504725" cy="448644"/>
        </p:xfrm>
        <a:graphic>
          <a:graphicData uri="http://schemas.openxmlformats.org/presentationml/2006/ole">
            <p:oleObj spid="_x0000_s14342" name="Формула" r:id="rId5" imgW="228600" imgH="203040" progId="Equation.3">
              <p:embed/>
            </p:oleObj>
          </a:graphicData>
        </a:graphic>
      </p:graphicFrame>
      <p:cxnSp>
        <p:nvCxnSpPr>
          <p:cNvPr id="36" name="Прямая со стрелкой 35"/>
          <p:cNvCxnSpPr>
            <a:stCxn id="25" idx="6"/>
            <a:endCxn id="31" idx="2"/>
          </p:cNvCxnSpPr>
          <p:nvPr/>
        </p:nvCxnSpPr>
        <p:spPr>
          <a:xfrm flipV="1">
            <a:off x="2411760" y="2492896"/>
            <a:ext cx="1584176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Скругленная соединительная линия 36"/>
          <p:cNvCxnSpPr>
            <a:stCxn id="25" idx="5"/>
            <a:endCxn id="30" idx="4"/>
          </p:cNvCxnSpPr>
          <p:nvPr/>
        </p:nvCxnSpPr>
        <p:spPr>
          <a:xfrm rot="16200000" flipH="1">
            <a:off x="3941400" y="1790288"/>
            <a:ext cx="702608" cy="4014976"/>
          </a:xfrm>
          <a:prstGeom prst="curvedConnector3">
            <a:avLst>
              <a:gd name="adj1" fmla="val 221468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25" idx="4"/>
            <a:endCxn id="27" idx="2"/>
          </p:cNvCxnSpPr>
          <p:nvPr/>
        </p:nvCxnSpPr>
        <p:spPr>
          <a:xfrm>
            <a:off x="1979712" y="3573016"/>
            <a:ext cx="2016224" cy="25202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31" idx="6"/>
            <a:endCxn id="32" idx="2"/>
          </p:cNvCxnSpPr>
          <p:nvPr/>
        </p:nvCxnSpPr>
        <p:spPr>
          <a:xfrm>
            <a:off x="4860032" y="2492896"/>
            <a:ext cx="86409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29" idx="6"/>
            <a:endCxn id="30" idx="2"/>
          </p:cNvCxnSpPr>
          <p:nvPr/>
        </p:nvCxnSpPr>
        <p:spPr>
          <a:xfrm>
            <a:off x="4788024" y="3717032"/>
            <a:ext cx="108012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27" idx="6"/>
            <a:endCxn id="28" idx="2"/>
          </p:cNvCxnSpPr>
          <p:nvPr/>
        </p:nvCxnSpPr>
        <p:spPr>
          <a:xfrm>
            <a:off x="4860032" y="6093296"/>
            <a:ext cx="10081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26" idx="0"/>
          </p:cNvCxnSpPr>
          <p:nvPr/>
        </p:nvCxnSpPr>
        <p:spPr>
          <a:xfrm flipV="1">
            <a:off x="1475656" y="5013176"/>
            <a:ext cx="360040" cy="5040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26" idx="7"/>
          </p:cNvCxnSpPr>
          <p:nvPr/>
        </p:nvCxnSpPr>
        <p:spPr>
          <a:xfrm flipV="1">
            <a:off x="1781160" y="5301208"/>
            <a:ext cx="414576" cy="3425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26" idx="6"/>
          </p:cNvCxnSpPr>
          <p:nvPr/>
        </p:nvCxnSpPr>
        <p:spPr>
          <a:xfrm flipV="1">
            <a:off x="1907704" y="5733256"/>
            <a:ext cx="576064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Блок-схема: узел 48"/>
          <p:cNvSpPr/>
          <p:nvPr/>
        </p:nvSpPr>
        <p:spPr>
          <a:xfrm rot="20747443" flipH="1" flipV="1">
            <a:off x="1905363" y="4904713"/>
            <a:ext cx="69805" cy="45719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0" name="Блок-схема: узел 49"/>
          <p:cNvSpPr/>
          <p:nvPr/>
        </p:nvSpPr>
        <p:spPr>
          <a:xfrm rot="20747443">
            <a:off x="2128639" y="4718833"/>
            <a:ext cx="45719" cy="45719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1" name="Блок-схема: узел 50"/>
          <p:cNvSpPr/>
          <p:nvPr/>
        </p:nvSpPr>
        <p:spPr>
          <a:xfrm rot="20747443" flipH="1">
            <a:off x="2303300" y="4585672"/>
            <a:ext cx="45719" cy="69805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3" name="Блок-схема: узел 52"/>
          <p:cNvSpPr/>
          <p:nvPr/>
        </p:nvSpPr>
        <p:spPr>
          <a:xfrm rot="20747443" flipV="1">
            <a:off x="2231292" y="5233742"/>
            <a:ext cx="45719" cy="6980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4" name="Блок-схема: узел 53"/>
          <p:cNvSpPr/>
          <p:nvPr/>
        </p:nvSpPr>
        <p:spPr>
          <a:xfrm rot="20747443" flipH="1" flipV="1">
            <a:off x="2450070" y="5142421"/>
            <a:ext cx="45719" cy="45719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5" name="Блок-схема: узел 54"/>
          <p:cNvSpPr/>
          <p:nvPr/>
        </p:nvSpPr>
        <p:spPr>
          <a:xfrm rot="20747443" flipH="1">
            <a:off x="2625541" y="5049519"/>
            <a:ext cx="63391" cy="45719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6" name="Блок-схема: узел 55"/>
          <p:cNvSpPr/>
          <p:nvPr/>
        </p:nvSpPr>
        <p:spPr>
          <a:xfrm rot="20747443" flipH="1">
            <a:off x="2663339" y="5665791"/>
            <a:ext cx="45719" cy="69805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7" name="Блок-схема: узел 56"/>
          <p:cNvSpPr/>
          <p:nvPr/>
        </p:nvSpPr>
        <p:spPr>
          <a:xfrm rot="20747443" flipH="1" flipV="1">
            <a:off x="2920726" y="5582927"/>
            <a:ext cx="45719" cy="45719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8" name="Блок-схема: узел 57"/>
          <p:cNvSpPr/>
          <p:nvPr/>
        </p:nvSpPr>
        <p:spPr>
          <a:xfrm rot="20747443" flipH="1" flipV="1">
            <a:off x="3169562" y="5467172"/>
            <a:ext cx="45719" cy="52130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Formalization</a:t>
            </a:r>
            <a:endParaRPr lang="uk-UA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r>
              <a:rPr lang="en-US" b="1" dirty="0" smtClean="0"/>
              <a:t>R</a:t>
            </a:r>
            <a:r>
              <a:rPr lang="en-US" dirty="0" smtClean="0"/>
              <a:t> – set of undirected edges corresponding to remaining </a:t>
            </a:r>
            <a:r>
              <a:rPr lang="en-US" dirty="0" err="1" smtClean="0"/>
              <a:t>pairwise</a:t>
            </a:r>
            <a:r>
              <a:rPr lang="en-US" dirty="0" smtClean="0"/>
              <a:t> contest</a:t>
            </a:r>
          </a:p>
          <a:p>
            <a:endParaRPr lang="en-US" dirty="0" smtClean="0"/>
          </a:p>
          <a:p>
            <a:r>
              <a:rPr lang="en-US" b="1" dirty="0" smtClean="0"/>
              <a:t>v</a:t>
            </a:r>
            <a:r>
              <a:rPr lang="en-US" dirty="0" smtClean="0"/>
              <a:t> – vertex, corresponding a candidate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38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Assign outcomes to hold properties: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713387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For any </a:t>
            </a:r>
            <a:r>
              <a:rPr lang="en-US" b="1" dirty="0" smtClean="0"/>
              <a:t>R, </a:t>
            </a:r>
            <a:r>
              <a:rPr lang="en-US" dirty="0" smtClean="0"/>
              <a:t>candidates </a:t>
            </a:r>
            <a:r>
              <a:rPr lang="en-US" b="1" dirty="0" smtClean="0"/>
              <a:t>c</a:t>
            </a:r>
            <a:r>
              <a:rPr lang="en-US" dirty="0" smtClean="0"/>
              <a:t> and </a:t>
            </a:r>
            <a:r>
              <a:rPr lang="en-US" dirty="0" err="1" smtClean="0"/>
              <a:t>C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dirty="0" smtClean="0"/>
              <a:t>will be tied </a:t>
            </a:r>
          </a:p>
          <a:p>
            <a:pPr marL="514350" indent="-514350">
              <a:buNone/>
            </a:pPr>
            <a:r>
              <a:rPr lang="en-US" dirty="0" smtClean="0"/>
              <a:t>(w. r. t. first order Copeland)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2. The second-order Copeland for </a:t>
            </a:r>
            <a:r>
              <a:rPr lang="en-US" b="1" dirty="0" smtClean="0"/>
              <a:t>c</a:t>
            </a:r>
            <a:r>
              <a:rPr lang="en-US" dirty="0" smtClean="0"/>
              <a:t> is independent of </a:t>
            </a:r>
            <a:r>
              <a:rPr lang="en-US" b="1" dirty="0" smtClean="0"/>
              <a:t>R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39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Strategic voting</a:t>
            </a:r>
          </a:p>
          <a:p>
            <a:pPr>
              <a:buNone/>
            </a:pPr>
            <a:r>
              <a:rPr lang="en-US" dirty="0" smtClean="0"/>
              <a:t>A voter, who knows all other</a:t>
            </a:r>
          </a:p>
          <a:p>
            <a:pPr>
              <a:buNone/>
            </a:pPr>
            <a:r>
              <a:rPr lang="en-US" dirty="0" smtClean="0"/>
              <a:t>preferences can achieve a </a:t>
            </a:r>
          </a:p>
          <a:p>
            <a:pPr>
              <a:buNone/>
            </a:pPr>
            <a:r>
              <a:rPr lang="en-US" dirty="0" smtClean="0"/>
              <a:t>desirable  result</a:t>
            </a:r>
          </a:p>
          <a:p>
            <a:pPr>
              <a:buNone/>
            </a:pPr>
            <a:r>
              <a:rPr lang="en-US" dirty="0" smtClean="0"/>
              <a:t>by </a:t>
            </a:r>
            <a:r>
              <a:rPr lang="en-US" b="1" dirty="0" smtClean="0"/>
              <a:t>misrepresenting</a:t>
            </a:r>
            <a:r>
              <a:rPr lang="en-US" dirty="0" smtClean="0"/>
              <a:t> his</a:t>
            </a:r>
            <a:endParaRPr lang="en-US" sz="2400" dirty="0" smtClean="0"/>
          </a:p>
          <a:p>
            <a:pPr>
              <a:buNone/>
            </a:pPr>
            <a:r>
              <a:rPr lang="en-US" dirty="0" smtClean="0"/>
              <a:t> preferences. (Simply, by lying)               </a:t>
            </a:r>
            <a:r>
              <a:rPr lang="en-US" sz="1800" dirty="0" smtClean="0"/>
              <a:t> </a:t>
            </a:r>
            <a:r>
              <a:rPr lang="en-US" sz="1800" i="1" dirty="0" smtClean="0"/>
              <a:t>Manipulator</a:t>
            </a:r>
          </a:p>
          <a:p>
            <a:pPr>
              <a:buNone/>
            </a:pP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4</a:t>
            </a:fld>
            <a:endParaRPr lang="uk-UA"/>
          </a:p>
        </p:txBody>
      </p:sp>
      <p:pic>
        <p:nvPicPr>
          <p:cNvPr id="5" name="Рисунок 4" descr="6a00d8341bf8f353ef01538e173fdc970b-800w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2060848"/>
            <a:ext cx="1742982" cy="23239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 outcomes to hold properties: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3. Each candidate has tentative score of second-order Copeland </a:t>
            </a:r>
          </a:p>
          <a:p>
            <a:pPr marL="514350" indent="-514350">
              <a:buNone/>
            </a:pPr>
            <a:r>
              <a:rPr lang="en-US" dirty="0" smtClean="0"/>
              <a:t>  </a:t>
            </a:r>
          </a:p>
          <a:p>
            <a:pPr marL="514350" indent="-514350">
              <a:buNone/>
            </a:pPr>
            <a:r>
              <a:rPr lang="en-US" dirty="0" smtClean="0"/>
              <a:t> 4. Each </a:t>
            </a:r>
            <a:r>
              <a:rPr lang="en-US" dirty="0" err="1" smtClean="0"/>
              <a:t>C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dirty="0" smtClean="0"/>
              <a:t>defeated 3 candidates and lost all other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5. For any R, </a:t>
            </a:r>
            <a:r>
              <a:rPr lang="en-US" b="1" dirty="0" smtClean="0"/>
              <a:t>c</a:t>
            </a:r>
            <a:r>
              <a:rPr lang="en-US" dirty="0" smtClean="0"/>
              <a:t> wins with second-order Copeland</a:t>
            </a:r>
            <a:endParaRPr lang="uk-UA" dirty="0" smtClean="0"/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40</a:t>
            </a:fld>
            <a:endParaRPr lang="uk-UA"/>
          </a:p>
        </p:txBody>
      </p:sp>
      <p:graphicFrame>
        <p:nvGraphicFramePr>
          <p:cNvPr id="103428" name="Object 4"/>
          <p:cNvGraphicFramePr>
            <a:graphicFrameLocks noChangeAspect="1"/>
          </p:cNvGraphicFramePr>
          <p:nvPr/>
        </p:nvGraphicFramePr>
        <p:xfrm>
          <a:off x="3779912" y="2132856"/>
          <a:ext cx="2497138" cy="492125"/>
        </p:xfrm>
        <a:graphic>
          <a:graphicData uri="http://schemas.openxmlformats.org/presentationml/2006/ole">
            <p:oleObj spid="_x0000_s103428" name="Формула" r:id="rId3" imgW="12189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 smtClean="0"/>
              <a:t>Thus,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616624"/>
          </a:xfrm>
        </p:spPr>
        <p:txBody>
          <a:bodyPr/>
          <a:lstStyle/>
          <a:p>
            <a:r>
              <a:rPr lang="en-US" dirty="0" smtClean="0"/>
              <a:t>By holding these properties, all </a:t>
            </a:r>
            <a:r>
              <a:rPr lang="en-US" dirty="0" err="1" smtClean="0"/>
              <a:t>C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dirty="0" smtClean="0"/>
              <a:t> candidates are defeated by </a:t>
            </a:r>
            <a:r>
              <a:rPr lang="en-US" b="1" dirty="0" smtClean="0"/>
              <a:t>c.</a:t>
            </a:r>
          </a:p>
          <a:p>
            <a:r>
              <a:rPr lang="en-US" b="1" dirty="0" smtClean="0"/>
              <a:t>Tournament Manipulation under second-order Copeland score is NP-complete</a:t>
            </a:r>
          </a:p>
          <a:p>
            <a:pPr>
              <a:buNone/>
            </a:pPr>
            <a:r>
              <a:rPr lang="en-US" u="sng" dirty="0" smtClean="0"/>
              <a:t>In practice:</a:t>
            </a:r>
          </a:p>
          <a:p>
            <a:pPr>
              <a:buNone/>
            </a:pPr>
            <a:r>
              <a:rPr lang="en-US" dirty="0" smtClean="0"/>
              <a:t>It is difficult for team to play strategically during tournament. Even during final round.</a:t>
            </a:r>
          </a:p>
          <a:p>
            <a:pPr>
              <a:buNone/>
            </a:pP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41</a:t>
            </a:fld>
            <a:endParaRPr lang="uk-UA"/>
          </a:p>
        </p:txBody>
      </p:sp>
      <p:pic>
        <p:nvPicPr>
          <p:cNvPr id="5" name="Рисунок 4" descr="image_5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4725144"/>
            <a:ext cx="2210172" cy="16603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 3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Existence of a winning preference for second-order Copeland is NP-complete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uk-UA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42</a:t>
            </a:fld>
            <a:endParaRPr lang="uk-UA"/>
          </a:p>
        </p:txBody>
      </p:sp>
      <p:pic>
        <p:nvPicPr>
          <p:cNvPr id="107523" name="Picture 3"/>
          <p:cNvPicPr>
            <a:picLocks noChangeAspect="1" noChangeArrowheads="1"/>
          </p:cNvPicPr>
          <p:nvPr/>
        </p:nvPicPr>
        <p:blipFill>
          <a:blip r:embed="rId2" cstate="print"/>
          <a:srcRect l="26512" t="22012" r="32371" b="18109"/>
          <a:stretch>
            <a:fillRect/>
          </a:stretch>
        </p:blipFill>
        <p:spPr bwMode="auto">
          <a:xfrm>
            <a:off x="3851920" y="2852936"/>
            <a:ext cx="4392488" cy="359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 3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Manipulator knows the preferences, he can claim that will make </a:t>
            </a:r>
            <a:r>
              <a:rPr lang="en-US" b="1" dirty="0" smtClean="0"/>
              <a:t>c</a:t>
            </a:r>
            <a:r>
              <a:rPr lang="en-US" dirty="0" smtClean="0"/>
              <a:t> a winner.</a:t>
            </a:r>
          </a:p>
          <a:p>
            <a:pPr marL="514350" indent="-514350"/>
            <a:endParaRPr lang="en-US" dirty="0" smtClean="0"/>
          </a:p>
          <a:p>
            <a:pPr marL="514350" indent="-514350"/>
            <a:r>
              <a:rPr lang="en-US" dirty="0" smtClean="0"/>
              <a:t>Manipulator can’t affect finished contests, but </a:t>
            </a:r>
            <a:r>
              <a:rPr lang="en-US" b="1" dirty="0" smtClean="0"/>
              <a:t>can</a:t>
            </a:r>
            <a:r>
              <a:rPr lang="en-US" dirty="0" smtClean="0"/>
              <a:t> the tied ones.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43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 3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BUT</a:t>
            </a:r>
          </a:p>
          <a:p>
            <a:pPr>
              <a:buNone/>
            </a:pPr>
            <a:r>
              <a:rPr lang="en-US" dirty="0" smtClean="0"/>
              <a:t>4. To do so, he has to compute          possible outcomes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5. Thus, he has to solve a difficult instance of Tournament outcome</a:t>
            </a:r>
          </a:p>
          <a:p>
            <a:pPr>
              <a:buNone/>
            </a:pPr>
            <a:endParaRPr lang="uk-UA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44</a:t>
            </a:fld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796136" y="1772816"/>
          <a:ext cx="576064" cy="576064"/>
        </p:xfrm>
        <a:graphic>
          <a:graphicData uri="http://schemas.openxmlformats.org/presentationml/2006/ole">
            <p:oleObj spid="_x0000_s9217" name="Формула" r:id="rId3" imgW="190440" imgH="190440" progId="Equation.3">
              <p:embed/>
            </p:oleObj>
          </a:graphicData>
        </a:graphic>
      </p:graphicFrame>
      <p:sp>
        <p:nvSpPr>
          <p:cNvPr id="7" name="8-конечная звезда 6"/>
          <p:cNvSpPr/>
          <p:nvPr/>
        </p:nvSpPr>
        <p:spPr>
          <a:xfrm>
            <a:off x="5292080" y="4509120"/>
            <a:ext cx="2592288" cy="1916832"/>
          </a:xfrm>
          <a:prstGeom prst="star8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NP-Complete</a:t>
            </a:r>
            <a:endParaRPr lang="uk-UA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 4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4785395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b="1" dirty="0" smtClean="0"/>
              <a:t>Manipulation of second-order Copeland is NP-complete</a:t>
            </a:r>
          </a:p>
          <a:p>
            <a:pPr>
              <a:buNone/>
            </a:pPr>
            <a:r>
              <a:rPr lang="en-US" dirty="0" smtClean="0"/>
              <a:t>Proof: </a:t>
            </a:r>
          </a:p>
          <a:p>
            <a:pPr marL="514350" indent="-514350">
              <a:buAutoNum type="arabicPeriod"/>
            </a:pPr>
            <a:r>
              <a:rPr lang="en-US" dirty="0" smtClean="0"/>
              <a:t>Social Choice function ( Based on Theorem 3) breaks ties in the order of Preference C1,….Cm, c, …</a:t>
            </a:r>
          </a:p>
          <a:p>
            <a:pPr marL="514350" indent="-514350">
              <a:buAutoNum type="arabicPeriod"/>
            </a:pPr>
            <a:r>
              <a:rPr lang="en-US" dirty="0" smtClean="0"/>
              <a:t>Property 4 guarantees that C</a:t>
            </a:r>
            <a:r>
              <a:rPr lang="en-US" sz="2000" dirty="0" smtClean="0"/>
              <a:t>1</a:t>
            </a:r>
            <a:r>
              <a:rPr lang="en-US" dirty="0" smtClean="0"/>
              <a:t> has defeated 3 candidates. We denote them as L</a:t>
            </a:r>
            <a:r>
              <a:rPr lang="en-US" sz="2000" dirty="0" smtClean="0"/>
              <a:t>1</a:t>
            </a:r>
            <a:r>
              <a:rPr lang="en-US" dirty="0" smtClean="0"/>
              <a:t>, L</a:t>
            </a:r>
            <a:r>
              <a:rPr lang="en-US" sz="2000" dirty="0" smtClean="0"/>
              <a:t>2</a:t>
            </a:r>
            <a:r>
              <a:rPr lang="en-US" dirty="0" smtClean="0"/>
              <a:t>, L</a:t>
            </a:r>
            <a:r>
              <a:rPr lang="en-US" sz="2000" dirty="0" smtClean="0"/>
              <a:t>3</a:t>
            </a:r>
          </a:p>
          <a:p>
            <a:pPr marL="457200" indent="-457200">
              <a:buAutoNum type="arabicPeriod"/>
            </a:pPr>
            <a:r>
              <a:rPr lang="en-US" dirty="0" smtClean="0"/>
              <a:t>Suppose Manipulator has a preference order:</a:t>
            </a:r>
          </a:p>
          <a:p>
            <a:pPr marL="457200" indent="-457200">
              <a:buNone/>
            </a:pPr>
            <a:r>
              <a:rPr lang="en-US" b="1" dirty="0" smtClean="0"/>
              <a:t>                              c </a:t>
            </a:r>
            <a:r>
              <a:rPr lang="en-US" dirty="0" smtClean="0"/>
              <a:t>&gt; C1 &gt; L1 &gt; L2 &gt; L3…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45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 4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4. If the manipulator votes sincerely (for </a:t>
            </a:r>
            <a:r>
              <a:rPr lang="en-US" b="1" dirty="0" smtClean="0"/>
              <a:t>c</a:t>
            </a:r>
            <a:r>
              <a:rPr lang="en-US" dirty="0" smtClean="0"/>
              <a:t>), then </a:t>
            </a:r>
            <a:r>
              <a:rPr lang="en-US" b="1" u="sng" dirty="0" smtClean="0"/>
              <a:t>C</a:t>
            </a:r>
            <a:r>
              <a:rPr lang="en-US" sz="2000" b="1" u="sng" dirty="0" smtClean="0"/>
              <a:t>1</a:t>
            </a:r>
            <a:r>
              <a:rPr lang="en-US" b="1" u="sng" dirty="0" smtClean="0"/>
              <a:t> will win</a:t>
            </a:r>
            <a:r>
              <a:rPr lang="en-US" dirty="0" smtClean="0"/>
              <a:t>. (based on properties 2-5 and tie-breaking)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THUS, manipulator has to vote </a:t>
            </a:r>
            <a:r>
              <a:rPr lang="en-US" b="1" dirty="0" smtClean="0"/>
              <a:t>insincerely  </a:t>
            </a:r>
            <a:r>
              <a:rPr lang="en-US" dirty="0" smtClean="0"/>
              <a:t>to make </a:t>
            </a:r>
            <a:r>
              <a:rPr lang="en-US" b="1" dirty="0" smtClean="0"/>
              <a:t>c</a:t>
            </a:r>
            <a:r>
              <a:rPr lang="en-US" dirty="0" smtClean="0"/>
              <a:t> a winner.</a:t>
            </a:r>
          </a:p>
          <a:p>
            <a:pPr algn="ctr">
              <a:buNone/>
            </a:pPr>
            <a:r>
              <a:rPr lang="en-US" b="1" u="sng" dirty="0" smtClean="0"/>
              <a:t>BUT it  is NP-complete to recognize when it is possible.</a:t>
            </a:r>
            <a:endParaRPr lang="uk-UA" b="1" u="sn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46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 to use but hard to abuse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Second-order Copeland satisfies these properties</a:t>
            </a:r>
          </a:p>
          <a:p>
            <a:endParaRPr lang="en-US" dirty="0" smtClean="0"/>
          </a:p>
          <a:p>
            <a:r>
              <a:rPr lang="en-US" dirty="0" smtClean="0"/>
              <a:t>Second-order Copeland is a reasonable voting scheme. It satisfies Pareto principle, neutrality, anonymity, and </a:t>
            </a:r>
            <a:r>
              <a:rPr lang="en-US" dirty="0" err="1" smtClean="0"/>
              <a:t>Condorcent</a:t>
            </a:r>
            <a:r>
              <a:rPr lang="en-US" dirty="0" smtClean="0"/>
              <a:t>-winner. 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47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Concern: information about preferences is never available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it is better to make the most conservative assumptions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48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References: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J. J. Bartholdi III, C. A. </a:t>
            </a:r>
            <a:r>
              <a:rPr lang="en-US" dirty="0" err="1" smtClean="0"/>
              <a:t>Tovey</a:t>
            </a:r>
            <a:r>
              <a:rPr lang="en-US" dirty="0" smtClean="0"/>
              <a:t>, and M. A. Trick “The Computational Difficulty of Manipulating an Election”</a:t>
            </a:r>
          </a:p>
          <a:p>
            <a:r>
              <a:rPr lang="en-US" dirty="0" smtClean="0"/>
              <a:t>http://en.wikipedia.org/wiki/NP_%28complexity%29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49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Recall:  </a:t>
            </a:r>
            <a:r>
              <a:rPr lang="en-US" dirty="0" smtClean="0"/>
              <a:t>(Felix’s talk)</a:t>
            </a:r>
          </a:p>
          <a:p>
            <a:pPr>
              <a:buNone/>
            </a:pPr>
            <a:r>
              <a:rPr lang="en-US" dirty="0" err="1" smtClean="0"/>
              <a:t>Gibbard-Satterthwaite</a:t>
            </a:r>
            <a:r>
              <a:rPr lang="en-US" dirty="0" smtClean="0"/>
              <a:t>  theorem:</a:t>
            </a:r>
          </a:p>
          <a:p>
            <a:pPr>
              <a:buNone/>
            </a:pPr>
            <a:r>
              <a:rPr lang="en-US" dirty="0" smtClean="0"/>
              <a:t>No social choice function is simultaneously</a:t>
            </a:r>
          </a:p>
          <a:p>
            <a:r>
              <a:rPr lang="en-US" dirty="0" smtClean="0"/>
              <a:t>single-valued;</a:t>
            </a:r>
          </a:p>
          <a:p>
            <a:r>
              <a:rPr lang="en-US" dirty="0" smtClean="0"/>
              <a:t>non-dictatorial;</a:t>
            </a:r>
          </a:p>
          <a:p>
            <a:r>
              <a:rPr lang="en-US" dirty="0" smtClean="0"/>
              <a:t>non-</a:t>
            </a:r>
            <a:r>
              <a:rPr lang="en-US" dirty="0" err="1" smtClean="0"/>
              <a:t>manipulable</a:t>
            </a:r>
            <a:r>
              <a:rPr lang="en-US" dirty="0" smtClean="0"/>
              <a:t>.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5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http://thestar.blogs.com/davidolive/2011/04/a-vote-for-jack-is-a-vote-for-jack-period.html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http://www.fantom-xp.com/ru_54__Chess_-_strategic_board_game_for_two_players.html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http://www.psychologos.ru</a:t>
            </a:r>
            <a:endParaRPr lang="en-US" dirty="0" smtClean="0"/>
          </a:p>
          <a:p>
            <a:r>
              <a:rPr lang="en-US" dirty="0" smtClean="0"/>
              <a:t>http://www.rupix.ru/wallpapers/skachat_risunki_dlja_rabochego_stola-558.php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50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But today:</a:t>
            </a:r>
          </a:p>
          <a:p>
            <a:endParaRPr lang="en-US" dirty="0" smtClean="0"/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6</a:t>
            </a:fld>
            <a:endParaRPr lang="uk-UA"/>
          </a:p>
        </p:txBody>
      </p:sp>
      <p:graphicFrame>
        <p:nvGraphicFramePr>
          <p:cNvPr id="5" name="Схема 4"/>
          <p:cNvGraphicFramePr/>
          <p:nvPr/>
        </p:nvGraphicFramePr>
        <p:xfrm>
          <a:off x="1043608" y="1988840"/>
          <a:ext cx="6984776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r>
              <a:rPr lang="en-US" dirty="0" smtClean="0"/>
              <a:t>Computational Complexity</a:t>
            </a:r>
          </a:p>
          <a:p>
            <a:r>
              <a:rPr lang="en-US" dirty="0" smtClean="0"/>
              <a:t>Many voting schemes are easy to manipulate (Greedy-Manipulation)</a:t>
            </a:r>
          </a:p>
          <a:p>
            <a:r>
              <a:rPr lang="en-US" dirty="0" smtClean="0"/>
              <a:t>Computationally resistant to manipulation scheme</a:t>
            </a:r>
          </a:p>
          <a:p>
            <a:r>
              <a:rPr lang="en-US" dirty="0" smtClean="0"/>
              <a:t>Conclusions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7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 smtClean="0"/>
              <a:t>Computational Complexity </a:t>
            </a:r>
            <a:r>
              <a:rPr lang="en-US" dirty="0" smtClean="0"/>
              <a:t/>
            </a:r>
            <a:br>
              <a:rPr lang="en-US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en-US" b="1" dirty="0" smtClean="0"/>
              <a:t>NP </a:t>
            </a:r>
            <a:r>
              <a:rPr lang="en-US" dirty="0" smtClean="0"/>
              <a:t>problems require non-polynomial time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time increases exponentially to the size of the problem.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problem in NP  can be reduced as an instance of an NP-complete problem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8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Computational Complexity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435280" cy="464137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Problems which require: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Polynomial-time algorithms                    tractable</a:t>
            </a:r>
          </a:p>
          <a:p>
            <a:endParaRPr lang="en-US" dirty="0"/>
          </a:p>
          <a:p>
            <a:r>
              <a:rPr lang="en-US" dirty="0" smtClean="0"/>
              <a:t>Exponential time                                    intractable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883-696A-4252-BC57-AA9864D58E29}" type="slidenum">
              <a:rPr lang="uk-UA" smtClean="0"/>
              <a:pPr/>
              <a:t>9</a:t>
            </a:fld>
            <a:endParaRPr lang="uk-UA"/>
          </a:p>
        </p:txBody>
      </p:sp>
      <p:sp>
        <p:nvSpPr>
          <p:cNvPr id="5" name="Стрелка вправо 4"/>
          <p:cNvSpPr/>
          <p:nvPr/>
        </p:nvSpPr>
        <p:spPr>
          <a:xfrm>
            <a:off x="5508104" y="2708920"/>
            <a:ext cx="1368152" cy="43204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Стрелка вправо 5"/>
          <p:cNvSpPr/>
          <p:nvPr/>
        </p:nvSpPr>
        <p:spPr>
          <a:xfrm>
            <a:off x="5292080" y="3933056"/>
            <a:ext cx="1368152" cy="43204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4631</TotalTime>
  <Words>1491</Words>
  <Application>Microsoft Office PowerPoint</Application>
  <PresentationFormat>Экран (4:3)</PresentationFormat>
  <Paragraphs>348</Paragraphs>
  <Slides>50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2" baseType="lpstr">
      <vt:lpstr>Тема Office</vt:lpstr>
      <vt:lpstr>Формула</vt:lpstr>
      <vt:lpstr>The Computational Difficulty of Manipulating an Election</vt:lpstr>
      <vt:lpstr>Outline:</vt:lpstr>
      <vt:lpstr>Motivation</vt:lpstr>
      <vt:lpstr>Motivation</vt:lpstr>
      <vt:lpstr>Motivation</vt:lpstr>
      <vt:lpstr>Motivation</vt:lpstr>
      <vt:lpstr>Outline:</vt:lpstr>
      <vt:lpstr>Computational Complexity  </vt:lpstr>
      <vt:lpstr>Computational Complexity</vt:lpstr>
      <vt:lpstr>Outline</vt:lpstr>
      <vt:lpstr>Many voting schemes are easy to manipulate </vt:lpstr>
      <vt:lpstr>Many voting schemes are easy to manipulate </vt:lpstr>
      <vt:lpstr>Greedy-Manipulation</vt:lpstr>
      <vt:lpstr>Greedy-Manipulation</vt:lpstr>
      <vt:lpstr>Many voting schemes are easy to manipulate </vt:lpstr>
      <vt:lpstr>Proof of Theorem 1</vt:lpstr>
      <vt:lpstr>Proof of Theorem 1</vt:lpstr>
      <vt:lpstr>Proof of Theorem 1</vt:lpstr>
      <vt:lpstr>Many voting schemes are easy to manipulate</vt:lpstr>
      <vt:lpstr>Many voting schemes are easy to manipulate</vt:lpstr>
      <vt:lpstr>Many voting schemes are easy to manipulate</vt:lpstr>
      <vt:lpstr>Many voting schemes are easy to manipulate</vt:lpstr>
      <vt:lpstr>Outline:</vt:lpstr>
      <vt:lpstr>Computationally resistant to manipulation scheme  </vt:lpstr>
      <vt:lpstr>Tie-breaking rule </vt:lpstr>
      <vt:lpstr>Tie-breaking rule</vt:lpstr>
      <vt:lpstr>Second-order Copeland scheme</vt:lpstr>
      <vt:lpstr>Second-order Copeland scheme</vt:lpstr>
      <vt:lpstr>Second-order Copeland scheme</vt:lpstr>
      <vt:lpstr>Second-order Copeland scheme</vt:lpstr>
      <vt:lpstr>Thus,</vt:lpstr>
      <vt:lpstr>Tournament outcome</vt:lpstr>
      <vt:lpstr>Question</vt:lpstr>
      <vt:lpstr>Theorem 2</vt:lpstr>
      <vt:lpstr>3,4-Satisfiability</vt:lpstr>
      <vt:lpstr>3,4-Satisfiability</vt:lpstr>
      <vt:lpstr>3,4-Satisfiability</vt:lpstr>
      <vt:lpstr>Formalization</vt:lpstr>
      <vt:lpstr>Assign outcomes to hold properties:</vt:lpstr>
      <vt:lpstr>Assign outcomes to hold properties:</vt:lpstr>
      <vt:lpstr>Thus, </vt:lpstr>
      <vt:lpstr>Theorem 3</vt:lpstr>
      <vt:lpstr>Theorem 3</vt:lpstr>
      <vt:lpstr>Theorem 3</vt:lpstr>
      <vt:lpstr>Theorem 4</vt:lpstr>
      <vt:lpstr>Theorem 4</vt:lpstr>
      <vt:lpstr>Conclusions</vt:lpstr>
      <vt:lpstr>Conclusions</vt:lpstr>
      <vt:lpstr>References: </vt:lpstr>
      <vt:lpstr>Images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Computational Difficulty of Manipulating an Election</dc:title>
  <dc:creator>Татьяна</dc:creator>
  <cp:lastModifiedBy>Татьяна</cp:lastModifiedBy>
  <cp:revision>204</cp:revision>
  <dcterms:created xsi:type="dcterms:W3CDTF">2012-11-24T16:38:08Z</dcterms:created>
  <dcterms:modified xsi:type="dcterms:W3CDTF">2012-12-03T08:55:30Z</dcterms:modified>
</cp:coreProperties>
</file>